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D608BD-23E8-4256-977D-119A97646514}">
  <a:tblStyle styleId="{AED608BD-23E8-4256-977D-119A97646514}" styleName="Table_0">
    <a:wholeTbl>
      <a:tcStyle>
        <a:tcBdr>
          <a:left>
            <a:ln cap="flat">
              <a:solidFill>
                <a:srgbClr val="000000"/>
              </a:solidFill>
              <a:prstDash val="solid"/>
              <a:round/>
              <a:headEnd type="none" w="med" len="med"/>
              <a:tailEnd type="none" w="med" len="med"/>
            </a:ln>
          </a:left>
          <a:right>
            <a:ln cap="flat">
              <a:solidFill>
                <a:srgbClr val="000000"/>
              </a:solidFill>
              <a:prstDash val="solid"/>
              <a:round/>
              <a:headEnd type="none" w="med" len="med"/>
              <a:tailEnd type="none" w="med" len="med"/>
            </a:ln>
          </a:right>
          <a:top>
            <a:ln cap="flat">
              <a:solidFill>
                <a:srgbClr val="000000"/>
              </a:solidFill>
              <a:prstDash val="solid"/>
              <a:round/>
              <a:headEnd type="none" w="med" len="med"/>
              <a:tailEnd type="none" w="med" len="med"/>
            </a:ln>
          </a:top>
          <a:bottom>
            <a:ln cap="flat">
              <a:solidFill>
                <a:srgbClr val="000000"/>
              </a:solidFill>
              <a:prstDash val="solid"/>
              <a:round/>
              <a:headEnd type="none" w="med" len="med"/>
              <a:tailEnd type="none" w="med" len="med"/>
            </a:ln>
          </a:bottom>
          <a:insideH>
            <a:ln cap="flat">
              <a:solidFill>
                <a:srgbClr val="000000"/>
              </a:solidFill>
              <a:prstDash val="solid"/>
              <a:round/>
              <a:headEnd type="none" w="med" len="med"/>
              <a:tailEnd type="none" w="med" len="med"/>
            </a:ln>
          </a:insideH>
          <a:insideV>
            <a:ln cap="flat">
              <a:solidFill>
                <a:srgbClr val="000000"/>
              </a:solidFill>
              <a:prstDash val="solid"/>
              <a:round/>
              <a:headEnd type="none" w="med" len="med"/>
              <a:tailEnd type="none" w="med" len="med"/>
            </a:ln>
          </a:insideV>
        </a:tcBdr>
      </a:tcStyle>
    </a:wholeTbl>
  </a:tblStyle>
  <a:tblStyle styleId="{997A0D67-2875-4D8F-AFE5-47CC316442B2}"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6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2307905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3684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Charles</a:t>
            </a:r>
          </a:p>
        </p:txBody>
      </p:sp>
    </p:spTree>
    <p:extLst>
      <p:ext uri="{BB962C8B-B14F-4D97-AF65-F5344CB8AC3E}">
        <p14:creationId xmlns:p14="http://schemas.microsoft.com/office/powerpoint/2010/main" val="2374167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briefly explain why average velocity might be an issue</a:t>
            </a:r>
          </a:p>
        </p:txBody>
      </p:sp>
    </p:spTree>
    <p:extLst>
      <p:ext uri="{BB962C8B-B14F-4D97-AF65-F5344CB8AC3E}">
        <p14:creationId xmlns:p14="http://schemas.microsoft.com/office/powerpoint/2010/main" val="231419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8397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Olivia</a:t>
            </a:r>
          </a:p>
        </p:txBody>
      </p:sp>
    </p:spTree>
    <p:extLst>
      <p:ext uri="{BB962C8B-B14F-4D97-AF65-F5344CB8AC3E}">
        <p14:creationId xmlns:p14="http://schemas.microsoft.com/office/powerpoint/2010/main" val="1899566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7109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Olivia</a:t>
            </a:r>
          </a:p>
        </p:txBody>
      </p:sp>
    </p:spTree>
    <p:extLst>
      <p:ext uri="{BB962C8B-B14F-4D97-AF65-F5344CB8AC3E}">
        <p14:creationId xmlns:p14="http://schemas.microsoft.com/office/powerpoint/2010/main" val="3739943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Charles</a:t>
            </a:r>
          </a:p>
        </p:txBody>
      </p:sp>
    </p:spTree>
    <p:extLst>
      <p:ext uri="{BB962C8B-B14F-4D97-AF65-F5344CB8AC3E}">
        <p14:creationId xmlns:p14="http://schemas.microsoft.com/office/powerpoint/2010/main" val="3202493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Charles</a:t>
            </a:r>
          </a:p>
        </p:txBody>
      </p:sp>
    </p:spTree>
    <p:extLst>
      <p:ext uri="{BB962C8B-B14F-4D97-AF65-F5344CB8AC3E}">
        <p14:creationId xmlns:p14="http://schemas.microsoft.com/office/powerpoint/2010/main" val="1994568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Just summarize the three devices and why force sensing resistor wins out</a:t>
            </a:r>
          </a:p>
          <a:p>
            <a:pPr rtl="0">
              <a:spcBef>
                <a:spcPts val="0"/>
              </a:spcBef>
              <a:buNone/>
            </a:pPr>
            <a:endParaRPr/>
          </a:p>
          <a:p>
            <a:pPr>
              <a:spcBef>
                <a:spcPts val="0"/>
              </a:spcBef>
              <a:buNone/>
            </a:pPr>
            <a:r>
              <a:rPr lang="en"/>
              <a:t>change force sensing transducer</a:t>
            </a:r>
          </a:p>
        </p:txBody>
      </p:sp>
    </p:spTree>
    <p:extLst>
      <p:ext uri="{BB962C8B-B14F-4D97-AF65-F5344CB8AC3E}">
        <p14:creationId xmlns:p14="http://schemas.microsoft.com/office/powerpoint/2010/main" val="2140074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Charles</a:t>
            </a:r>
          </a:p>
        </p:txBody>
      </p:sp>
    </p:spTree>
    <p:extLst>
      <p:ext uri="{BB962C8B-B14F-4D97-AF65-F5344CB8AC3E}">
        <p14:creationId xmlns:p14="http://schemas.microsoft.com/office/powerpoint/2010/main" val="238993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Incorporate MAS into need</a:t>
            </a:r>
          </a:p>
        </p:txBody>
      </p:sp>
    </p:spTree>
    <p:extLst>
      <p:ext uri="{BB962C8B-B14F-4D97-AF65-F5344CB8AC3E}">
        <p14:creationId xmlns:p14="http://schemas.microsoft.com/office/powerpoint/2010/main" val="2074694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00486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61610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37283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72629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5780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Olivia</a:t>
            </a:r>
          </a:p>
        </p:txBody>
      </p:sp>
    </p:spTree>
    <p:extLst>
      <p:ext uri="{BB962C8B-B14F-4D97-AF65-F5344CB8AC3E}">
        <p14:creationId xmlns:p14="http://schemas.microsoft.com/office/powerpoint/2010/main" val="3613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7055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Olivia: Explain each of the categories on this slide and the justification. Same for next slide.</a:t>
            </a:r>
          </a:p>
          <a:p>
            <a:pPr rtl="0">
              <a:spcBef>
                <a:spcPts val="0"/>
              </a:spcBef>
              <a:buNone/>
            </a:pPr>
            <a:endParaRPr/>
          </a:p>
          <a:p>
            <a:pPr rtl="0">
              <a:spcBef>
                <a:spcPts val="0"/>
              </a:spcBef>
              <a:buNone/>
            </a:pPr>
            <a:r>
              <a:rPr lang="en"/>
              <a:t>briefly mention (~5 points) might not need justification</a:t>
            </a:r>
          </a:p>
          <a:p>
            <a:pPr rtl="0">
              <a:spcBef>
                <a:spcPts val="0"/>
              </a:spcBef>
              <a:buNone/>
            </a:pPr>
            <a:endParaRPr/>
          </a:p>
          <a:p>
            <a:pPr rtl="0">
              <a:lnSpc>
                <a:spcPct val="115000"/>
              </a:lnSpc>
              <a:spcBef>
                <a:spcPts val="0"/>
              </a:spcBef>
              <a:buNone/>
            </a:pPr>
            <a:r>
              <a:rPr lang="en" sz="1400">
                <a:latin typeface="Calibri"/>
                <a:ea typeface="Calibri"/>
                <a:cs typeface="Calibri"/>
                <a:sym typeface="Calibri"/>
              </a:rPr>
              <a:t>Because the currently used test is free of charge, the proposed device must be very inexpensive for a clinic to be willing to purchase it. </a:t>
            </a:r>
          </a:p>
          <a:p>
            <a:pPr rtl="0">
              <a:lnSpc>
                <a:spcPct val="115000"/>
              </a:lnSpc>
              <a:spcBef>
                <a:spcPts val="0"/>
              </a:spcBef>
              <a:buNone/>
            </a:pPr>
            <a:r>
              <a:rPr lang="en" sz="1400">
                <a:latin typeface="Calibri"/>
                <a:ea typeface="Calibri"/>
                <a:cs typeface="Calibri"/>
                <a:sym typeface="Calibri"/>
              </a:rPr>
              <a:t>Must be easily transported between patient rooms to eliminate patients having to travel to a separate room to use the device.</a:t>
            </a:r>
          </a:p>
          <a:p>
            <a:pPr rtl="0">
              <a:lnSpc>
                <a:spcPct val="115000"/>
              </a:lnSpc>
              <a:spcBef>
                <a:spcPts val="0"/>
              </a:spcBef>
              <a:buNone/>
            </a:pPr>
            <a:r>
              <a:rPr lang="en" sz="1400">
                <a:latin typeface="Calibri"/>
                <a:ea typeface="Calibri"/>
                <a:cs typeface="Calibri"/>
                <a:sym typeface="Calibri"/>
              </a:rPr>
              <a:t>The device must have at least this level of accuracy in order to be an improvement over the Modified Ashworth Scale. </a:t>
            </a:r>
          </a:p>
          <a:p>
            <a:pPr rtl="0">
              <a:lnSpc>
                <a:spcPct val="115000"/>
              </a:lnSpc>
              <a:spcBef>
                <a:spcPts val="0"/>
              </a:spcBef>
              <a:buNone/>
            </a:pPr>
            <a:r>
              <a:rPr lang="en" sz="1400">
                <a:latin typeface="Calibri"/>
                <a:ea typeface="Calibri"/>
                <a:cs typeface="Calibri"/>
                <a:sym typeface="Calibri"/>
              </a:rPr>
              <a:t>In order to be considered a repeatable measurement, this must be true. </a:t>
            </a:r>
          </a:p>
          <a:p>
            <a:pPr rtl="0">
              <a:lnSpc>
                <a:spcPct val="115000"/>
              </a:lnSpc>
              <a:spcBef>
                <a:spcPts val="0"/>
              </a:spcBef>
              <a:buNone/>
            </a:pPr>
            <a:endParaRPr sz="1400">
              <a:latin typeface="Calibri"/>
              <a:ea typeface="Calibri"/>
              <a:cs typeface="Calibri"/>
              <a:sym typeface="Calibri"/>
            </a:endParaRPr>
          </a:p>
          <a:p>
            <a:pPr rtl="0">
              <a:lnSpc>
                <a:spcPct val="115000"/>
              </a:lnSpc>
              <a:spcBef>
                <a:spcPts val="0"/>
              </a:spcBef>
              <a:buNone/>
            </a:pPr>
            <a:endParaRPr sz="1400">
              <a:latin typeface="Calibri"/>
              <a:ea typeface="Calibri"/>
              <a:cs typeface="Calibri"/>
              <a:sym typeface="Calibri"/>
            </a:endParaRPr>
          </a:p>
          <a:p>
            <a:pPr rtl="0">
              <a:spcBef>
                <a:spcPts val="0"/>
              </a:spcBef>
              <a:buNone/>
            </a:pPr>
            <a:r>
              <a:rPr lang="en" sz="1400">
                <a:latin typeface="Calibri"/>
                <a:ea typeface="Calibri"/>
                <a:cs typeface="Calibri"/>
                <a:sym typeface="Calibri"/>
              </a:rPr>
              <a:t>The device must be versatile enough to use on limbs of patients in early childhood to adulthood, regardless of weight. It should also be compatible to both arm and leg spasticity. </a:t>
            </a:r>
          </a:p>
          <a:p>
            <a:pPr rtl="0">
              <a:spcBef>
                <a:spcPts val="0"/>
              </a:spcBef>
              <a:buNone/>
            </a:pPr>
            <a:r>
              <a:rPr lang="en" sz="1400">
                <a:latin typeface="Calibri"/>
                <a:ea typeface="Calibri"/>
                <a:cs typeface="Calibri"/>
                <a:sym typeface="Calibri"/>
              </a:rPr>
              <a:t>Fits within the physician's labcoat pocket. </a:t>
            </a:r>
          </a:p>
          <a:p>
            <a:pPr rtl="0">
              <a:spcBef>
                <a:spcPts val="0"/>
              </a:spcBef>
              <a:buNone/>
            </a:pPr>
            <a:r>
              <a:rPr lang="en" sz="1400">
                <a:latin typeface="Calibri"/>
                <a:ea typeface="Calibri"/>
                <a:cs typeface="Calibri"/>
                <a:sym typeface="Calibri"/>
              </a:rPr>
              <a:t>For a physician to be willing to convert from the Modified Ashworth Test, it must be intuitive enough to pick up and use. </a:t>
            </a:r>
          </a:p>
          <a:p>
            <a:pPr rtl="0">
              <a:spcBef>
                <a:spcPts val="0"/>
              </a:spcBef>
              <a:buNone/>
            </a:pPr>
            <a:r>
              <a:rPr lang="en" sz="1400">
                <a:latin typeface="Calibri"/>
                <a:ea typeface="Calibri"/>
                <a:cs typeface="Calibri"/>
                <a:sym typeface="Calibri"/>
              </a:rPr>
              <a:t>As the Modified Ashworth Scale takes something on the order of minutes, the device must have the ability to be operated swiftly and with ease. </a:t>
            </a:r>
          </a:p>
          <a:p>
            <a:pPr rtl="0">
              <a:lnSpc>
                <a:spcPct val="115000"/>
              </a:lnSpc>
              <a:spcBef>
                <a:spcPts val="0"/>
              </a:spcBef>
              <a:buNone/>
            </a:pPr>
            <a:endParaRPr sz="1400">
              <a:latin typeface="Calibri"/>
              <a:ea typeface="Calibri"/>
              <a:cs typeface="Calibri"/>
              <a:sym typeface="Calibri"/>
            </a:endParaRPr>
          </a:p>
          <a:p>
            <a:pPr>
              <a:spcBef>
                <a:spcPts val="0"/>
              </a:spcBef>
              <a:buNone/>
            </a:pPr>
            <a:endParaRPr/>
          </a:p>
        </p:txBody>
      </p:sp>
    </p:spTree>
    <p:extLst>
      <p:ext uri="{BB962C8B-B14F-4D97-AF65-F5344CB8AC3E}">
        <p14:creationId xmlns:p14="http://schemas.microsoft.com/office/powerpoint/2010/main" val="256970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Olivia: basically talk about that there are three quantities that need to be measured, and that they can’t all be necessarily measured by the same device since force c</a:t>
            </a:r>
            <a:r>
              <a:rPr lang="en">
                <a:solidFill>
                  <a:schemeClr val="dk1"/>
                </a:solidFill>
              </a:rPr>
              <a:t>annot be calculated by using simply the mass of the leg and the acceleration</a:t>
            </a:r>
          </a:p>
        </p:txBody>
      </p:sp>
    </p:spTree>
    <p:extLst>
      <p:ext uri="{BB962C8B-B14F-4D97-AF65-F5344CB8AC3E}">
        <p14:creationId xmlns:p14="http://schemas.microsoft.com/office/powerpoint/2010/main" val="2279770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Olivia: </a:t>
            </a:r>
          </a:p>
          <a:p>
            <a:pPr rtl="0">
              <a:spcBef>
                <a:spcPts val="0"/>
              </a:spcBef>
              <a:buNone/>
            </a:pPr>
            <a:r>
              <a:rPr lang="en"/>
              <a:t>Note that velocity and range of motion devices are considered together. This is because the way these two quantities are measured can be easily coupled. </a:t>
            </a:r>
          </a:p>
          <a:p>
            <a:pPr>
              <a:spcBef>
                <a:spcPts val="0"/>
              </a:spcBef>
              <a:buNone/>
            </a:pPr>
            <a:r>
              <a:rPr lang="en"/>
              <a:t>The four devices </a:t>
            </a:r>
          </a:p>
        </p:txBody>
      </p:sp>
    </p:spTree>
    <p:extLst>
      <p:ext uri="{BB962C8B-B14F-4D97-AF65-F5344CB8AC3E}">
        <p14:creationId xmlns:p14="http://schemas.microsoft.com/office/powerpoint/2010/main" val="1156677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Olivia</a:t>
            </a:r>
          </a:p>
        </p:txBody>
      </p:sp>
    </p:spTree>
    <p:extLst>
      <p:ext uri="{BB962C8B-B14F-4D97-AF65-F5344CB8AC3E}">
        <p14:creationId xmlns:p14="http://schemas.microsoft.com/office/powerpoint/2010/main" val="1411976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Olivia</a:t>
            </a:r>
          </a:p>
        </p:txBody>
      </p:sp>
    </p:spTree>
    <p:extLst>
      <p:ext uri="{BB962C8B-B14F-4D97-AF65-F5344CB8AC3E}">
        <p14:creationId xmlns:p14="http://schemas.microsoft.com/office/powerpoint/2010/main" val="387273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9"/>
        <p:cNvGrpSpPr/>
        <p:nvPr/>
      </p:nvGrpSpPr>
      <p:grpSpPr>
        <a:xfrm>
          <a:off x="0" y="0"/>
          <a:ext cx="0" cy="0"/>
          <a:chOff x="0" y="0"/>
          <a:chExt cx="0" cy="0"/>
        </a:xfrm>
      </p:grpSpPr>
      <p:grpSp>
        <p:nvGrpSpPr>
          <p:cNvPr id="60" name="Shape 60"/>
          <p:cNvGrpSpPr/>
          <p:nvPr/>
        </p:nvGrpSpPr>
        <p:grpSpPr>
          <a:xfrm>
            <a:off x="-11" y="1000670"/>
            <a:ext cx="7314320" cy="3087224"/>
            <a:chOff x="-11" y="1378676"/>
            <a:chExt cx="7314320" cy="4116299"/>
          </a:xfrm>
        </p:grpSpPr>
        <p:sp>
          <p:nvSpPr>
            <p:cNvPr id="61" name="Shape 61"/>
            <p:cNvSpPr/>
            <p:nvPr/>
          </p:nvSpPr>
          <p:spPr>
            <a:xfrm flipH="1">
              <a:off x="-11" y="1378676"/>
              <a:ext cx="187800" cy="4116299"/>
            </a:xfrm>
            <a:prstGeom prst="rect">
              <a:avLst/>
            </a:prstGeom>
            <a:solidFill>
              <a:schemeClr val="accent2"/>
            </a:solidFill>
            <a:ln>
              <a:noFill/>
            </a:ln>
          </p:spPr>
          <p:txBody>
            <a:bodyPr lIns="91425" tIns="45700" rIns="91425" bIns="45700" anchor="ctr" anchorCtr="0">
              <a:noAutofit/>
            </a:bodyPr>
            <a:lstStyle/>
            <a:p>
              <a:pPr>
                <a:spcBef>
                  <a:spcPts val="0"/>
                </a:spcBef>
                <a:buNone/>
              </a:pPr>
              <a:endParaRPr/>
            </a:p>
          </p:txBody>
        </p:sp>
        <p:sp>
          <p:nvSpPr>
            <p:cNvPr id="62" name="Shape 62"/>
            <p:cNvSpPr/>
            <p:nvPr/>
          </p:nvSpPr>
          <p:spPr>
            <a:xfrm flipH="1">
              <a:off x="187809" y="1378676"/>
              <a:ext cx="7126499" cy="4116299"/>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63" name="Shape 63"/>
          <p:cNvSpPr txBox="1">
            <a:spLocks noGrp="1"/>
          </p:cNvSpPr>
          <p:nvPr>
            <p:ph type="ctrTitle"/>
          </p:nvPr>
        </p:nvSpPr>
        <p:spPr>
          <a:xfrm>
            <a:off x="685800" y="1699932"/>
            <a:ext cx="6400799" cy="1000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4" name="Shape 64"/>
          <p:cNvSpPr txBox="1">
            <a:spLocks noGrp="1"/>
          </p:cNvSpPr>
          <p:nvPr>
            <p:ph type="subTitle" idx="1"/>
          </p:nvPr>
        </p:nvSpPr>
        <p:spPr>
          <a:xfrm>
            <a:off x="685800" y="2700338"/>
            <a:ext cx="6400799" cy="675299"/>
          </a:xfrm>
          <a:prstGeom prst="rect">
            <a:avLst/>
          </a:prstGeom>
        </p:spPr>
        <p:txBody>
          <a:bodyPr lIns="91425" tIns="91425" rIns="91425" bIns="91425" anchor="t" anchorCtr="0"/>
          <a:lstStyle>
            <a:lvl1pPr>
              <a:spcBef>
                <a:spcPts val="0"/>
              </a:spcBef>
              <a:buClr>
                <a:schemeClr val="lt1"/>
              </a:buClr>
              <a:buSzPct val="100000"/>
              <a:buNone/>
              <a:defRPr sz="2400">
                <a:solidFill>
                  <a:schemeClr val="lt1"/>
                </a:solidFill>
              </a:defRPr>
            </a:lvl1pPr>
            <a:lvl2pPr>
              <a:spcBef>
                <a:spcPts val="0"/>
              </a:spcBef>
              <a:buClr>
                <a:schemeClr val="lt1"/>
              </a:buClr>
              <a:buSzPct val="100000"/>
              <a:buNone/>
              <a:defRPr sz="2400">
                <a:solidFill>
                  <a:schemeClr val="lt1"/>
                </a:solidFill>
              </a:defRPr>
            </a:lvl2pPr>
            <a:lvl3pPr>
              <a:spcBef>
                <a:spcPts val="0"/>
              </a:spcBef>
              <a:buClr>
                <a:schemeClr val="lt1"/>
              </a:buClr>
              <a:buSzPct val="100000"/>
              <a:buNone/>
              <a:defRPr sz="2400">
                <a:solidFill>
                  <a:schemeClr val="lt1"/>
                </a:solidFill>
              </a:defRPr>
            </a:lvl3pPr>
            <a:lvl4pPr>
              <a:spcBef>
                <a:spcPts val="0"/>
              </a:spcBef>
              <a:buClr>
                <a:schemeClr val="lt1"/>
              </a:buClr>
              <a:buSzPct val="100000"/>
              <a:buNone/>
              <a:defRPr sz="2400">
                <a:solidFill>
                  <a:schemeClr val="lt1"/>
                </a:solidFill>
              </a:defRPr>
            </a:lvl4pPr>
            <a:lvl5pPr>
              <a:spcBef>
                <a:spcPts val="0"/>
              </a:spcBef>
              <a:buClr>
                <a:schemeClr val="lt1"/>
              </a:buClr>
              <a:buSzPct val="100000"/>
              <a:buNone/>
              <a:defRPr sz="2400">
                <a:solidFill>
                  <a:schemeClr val="lt1"/>
                </a:solidFill>
              </a:defRPr>
            </a:lvl5pPr>
            <a:lvl6pPr>
              <a:spcBef>
                <a:spcPts val="0"/>
              </a:spcBef>
              <a:buClr>
                <a:schemeClr val="lt1"/>
              </a:buClr>
              <a:buSzPct val="100000"/>
              <a:buNone/>
              <a:defRPr sz="2400">
                <a:solidFill>
                  <a:schemeClr val="lt1"/>
                </a:solidFill>
              </a:defRPr>
            </a:lvl6pPr>
            <a:lvl7pPr>
              <a:spcBef>
                <a:spcPts val="0"/>
              </a:spcBef>
              <a:buClr>
                <a:schemeClr val="lt1"/>
              </a:buClr>
              <a:buSzPct val="100000"/>
              <a:buNone/>
              <a:defRPr sz="2400">
                <a:solidFill>
                  <a:schemeClr val="lt1"/>
                </a:solidFill>
              </a:defRPr>
            </a:lvl7pPr>
            <a:lvl8pPr>
              <a:spcBef>
                <a:spcPts val="0"/>
              </a:spcBef>
              <a:buClr>
                <a:schemeClr val="lt1"/>
              </a:buClr>
              <a:buSzPct val="100000"/>
              <a:buNone/>
              <a:defRPr sz="2400">
                <a:solidFill>
                  <a:schemeClr val="lt1"/>
                </a:solidFill>
              </a:defRPr>
            </a:lvl8pPr>
            <a:lvl9pPr>
              <a:spcBef>
                <a:spcPts val="0"/>
              </a:spcBef>
              <a:buClr>
                <a:schemeClr val="lt1"/>
              </a:buClr>
              <a:buSzPct val="100000"/>
              <a:buNone/>
              <a:defRPr sz="2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5"/>
        <p:cNvGrpSpPr/>
        <p:nvPr/>
      </p:nvGrpSpPr>
      <p:grpSpPr>
        <a:xfrm>
          <a:off x="0" y="0"/>
          <a:ext cx="0" cy="0"/>
          <a:chOff x="0" y="0"/>
          <a:chExt cx="0" cy="0"/>
        </a:xfrm>
      </p:grpSpPr>
      <p:grpSp>
        <p:nvGrpSpPr>
          <p:cNvPr id="66" name="Shape 66"/>
          <p:cNvGrpSpPr/>
          <p:nvPr/>
        </p:nvGrpSpPr>
        <p:grpSpPr>
          <a:xfrm>
            <a:off x="-13" y="-9140"/>
            <a:ext cx="8005727" cy="1209421"/>
            <a:chOff x="-13" y="-12187"/>
            <a:chExt cx="8005727" cy="1161900"/>
          </a:xfrm>
        </p:grpSpPr>
        <p:sp>
          <p:nvSpPr>
            <p:cNvPr id="67" name="Shape 67"/>
            <p:cNvSpPr/>
            <p:nvPr/>
          </p:nvSpPr>
          <p:spPr>
            <a:xfrm flipH="1">
              <a:off x="-13" y="-12187"/>
              <a:ext cx="187800" cy="1161900"/>
            </a:xfrm>
            <a:prstGeom prst="rect">
              <a:avLst/>
            </a:prstGeom>
            <a:solidFill>
              <a:schemeClr val="accent2"/>
            </a:solidFill>
            <a:ln>
              <a:noFill/>
            </a:ln>
          </p:spPr>
          <p:txBody>
            <a:bodyPr lIns="91425" tIns="45700" rIns="91425" bIns="45700" anchor="ctr" anchorCtr="0">
              <a:noAutofit/>
            </a:bodyPr>
            <a:lstStyle/>
            <a:p>
              <a:pPr>
                <a:spcBef>
                  <a:spcPts val="0"/>
                </a:spcBef>
                <a:buNone/>
              </a:pPr>
              <a:endParaRPr/>
            </a:p>
          </p:txBody>
        </p:sp>
        <p:sp>
          <p:nvSpPr>
            <p:cNvPr id="68" name="Shape 68"/>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69" name="Shape 69"/>
          <p:cNvSpPr txBox="1">
            <a:spLocks noGrp="1"/>
          </p:cNvSpPr>
          <p:nvPr>
            <p:ph type="title"/>
          </p:nvPr>
        </p:nvSpPr>
        <p:spPr>
          <a:xfrm>
            <a:off x="457200" y="101100"/>
            <a:ext cx="7315499" cy="10139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0" name="Shape 70"/>
          <p:cNvSpPr txBox="1">
            <a:spLocks noGrp="1"/>
          </p:cNvSpPr>
          <p:nvPr>
            <p:ph type="body" idx="1"/>
          </p:nvPr>
        </p:nvSpPr>
        <p:spPr>
          <a:xfrm>
            <a:off x="457200" y="1278516"/>
            <a:ext cx="8229600"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456245" y="1278513"/>
            <a:ext cx="4038599"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3" name="Shape 73"/>
          <p:cNvSpPr txBox="1">
            <a:spLocks noGrp="1"/>
          </p:cNvSpPr>
          <p:nvPr>
            <p:ph type="body" idx="2"/>
          </p:nvPr>
        </p:nvSpPr>
        <p:spPr>
          <a:xfrm>
            <a:off x="4648200" y="1278513"/>
            <a:ext cx="4038599"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grpSp>
        <p:nvGrpSpPr>
          <p:cNvPr id="74" name="Shape 74"/>
          <p:cNvGrpSpPr/>
          <p:nvPr/>
        </p:nvGrpSpPr>
        <p:grpSpPr>
          <a:xfrm>
            <a:off x="-13" y="-9140"/>
            <a:ext cx="8005727" cy="1209421"/>
            <a:chOff x="-13" y="-12187"/>
            <a:chExt cx="8005727" cy="1161900"/>
          </a:xfrm>
        </p:grpSpPr>
        <p:sp>
          <p:nvSpPr>
            <p:cNvPr id="75" name="Shape 75"/>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76" name="Shape 76"/>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77" name="Shape 77"/>
          <p:cNvSpPr txBox="1">
            <a:spLocks noGrp="1"/>
          </p:cNvSpPr>
          <p:nvPr>
            <p:ph type="title"/>
          </p:nvPr>
        </p:nvSpPr>
        <p:spPr>
          <a:xfrm>
            <a:off x="457200" y="101100"/>
            <a:ext cx="7315499" cy="10139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8"/>
        <p:cNvGrpSpPr/>
        <p:nvPr/>
      </p:nvGrpSpPr>
      <p:grpSpPr>
        <a:xfrm>
          <a:off x="0" y="0"/>
          <a:ext cx="0" cy="0"/>
          <a:chOff x="0" y="0"/>
          <a:chExt cx="0" cy="0"/>
        </a:xfrm>
      </p:grpSpPr>
      <p:grpSp>
        <p:nvGrpSpPr>
          <p:cNvPr id="79" name="Shape 79"/>
          <p:cNvGrpSpPr/>
          <p:nvPr/>
        </p:nvGrpSpPr>
        <p:grpSpPr>
          <a:xfrm>
            <a:off x="-13" y="-9140"/>
            <a:ext cx="8005727" cy="1209421"/>
            <a:chOff x="-13" y="-12187"/>
            <a:chExt cx="8005727" cy="1161900"/>
          </a:xfrm>
        </p:grpSpPr>
        <p:sp>
          <p:nvSpPr>
            <p:cNvPr id="80" name="Shape 80"/>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81" name="Shape 81"/>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82" name="Shape 82"/>
          <p:cNvSpPr txBox="1">
            <a:spLocks noGrp="1"/>
          </p:cNvSpPr>
          <p:nvPr>
            <p:ph type="title"/>
          </p:nvPr>
        </p:nvSpPr>
        <p:spPr>
          <a:xfrm>
            <a:off x="457200" y="101100"/>
            <a:ext cx="7315499" cy="10139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83"/>
        <p:cNvGrpSpPr/>
        <p:nvPr/>
      </p:nvGrpSpPr>
      <p:grpSpPr>
        <a:xfrm>
          <a:off x="0" y="0"/>
          <a:ext cx="0" cy="0"/>
          <a:chOff x="0" y="0"/>
          <a:chExt cx="0" cy="0"/>
        </a:xfrm>
      </p:grpSpPr>
      <p:sp>
        <p:nvSpPr>
          <p:cNvPr id="84" name="Shape 84"/>
          <p:cNvSpPr/>
          <p:nvPr/>
        </p:nvSpPr>
        <p:spPr>
          <a:xfrm flipH="1">
            <a:off x="8964665" y="4623760"/>
            <a:ext cx="187800" cy="5214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85" name="Shape 85"/>
          <p:cNvSpPr/>
          <p:nvPr/>
        </p:nvSpPr>
        <p:spPr>
          <a:xfrm flipH="1">
            <a:off x="3866777" y="4623760"/>
            <a:ext cx="5097900" cy="5214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sp>
        <p:nvSpPr>
          <p:cNvPr id="86" name="Shape 86"/>
          <p:cNvSpPr txBox="1">
            <a:spLocks noGrp="1"/>
          </p:cNvSpPr>
          <p:nvPr>
            <p:ph type="body" idx="1"/>
          </p:nvPr>
        </p:nvSpPr>
        <p:spPr>
          <a:xfrm>
            <a:off x="3866812" y="4623760"/>
            <a:ext cx="5097900" cy="521400"/>
          </a:xfrm>
          <a:prstGeom prst="rect">
            <a:avLst/>
          </a:prstGeom>
        </p:spPr>
        <p:txBody>
          <a:bodyPr lIns="91425" tIns="91425" rIns="91425" bIns="91425" anchor="t" anchorCtr="0"/>
          <a:lstStyle>
            <a:lvl1pPr>
              <a:spcBef>
                <a:spcPts val="0"/>
              </a:spcBef>
              <a:buClr>
                <a:schemeClr val="lt1"/>
              </a:buClr>
              <a:buSzPct val="100000"/>
              <a:buNone/>
              <a:defRPr sz="1400">
                <a:solidFill>
                  <a:schemeClr val="lt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grpSp>
        <p:nvGrpSpPr>
          <p:cNvPr id="5" name="Shape 5"/>
          <p:cNvGrpSpPr/>
          <p:nvPr/>
        </p:nvGrpSpPr>
        <p:grpSpPr>
          <a:xfrm>
            <a:off x="33867" y="-70"/>
            <a:ext cx="3409812" cy="2107677"/>
            <a:chOff x="0" y="1493"/>
            <a:chExt cx="3409812" cy="2810236"/>
          </a:xfrm>
        </p:grpSpPr>
        <p:cxnSp>
          <p:nvCxnSpPr>
            <p:cNvPr id="6" name="Shape 6"/>
            <p:cNvCxnSpPr/>
            <p:nvPr/>
          </p:nvCxnSpPr>
          <p:spPr>
            <a:xfrm>
              <a:off x="0" y="245542"/>
              <a:ext cx="3251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7" name="Shape 7"/>
            <p:cNvCxnSpPr/>
            <p:nvPr/>
          </p:nvCxnSpPr>
          <p:spPr>
            <a:xfrm rot="-5400000">
              <a:off x="-1212177" y="1407880"/>
              <a:ext cx="2806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8" name="Shape 8"/>
            <p:cNvCxnSpPr/>
            <p:nvPr/>
          </p:nvCxnSpPr>
          <p:spPr>
            <a:xfrm>
              <a:off x="0" y="474143"/>
              <a:ext cx="2666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9" name="Shape 9"/>
            <p:cNvCxnSpPr/>
            <p:nvPr/>
          </p:nvCxnSpPr>
          <p:spPr>
            <a:xfrm>
              <a:off x="0" y="702743"/>
              <a:ext cx="2167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0" name="Shape 10"/>
            <p:cNvCxnSpPr/>
            <p:nvPr/>
          </p:nvCxnSpPr>
          <p:spPr>
            <a:xfrm>
              <a:off x="0" y="931342"/>
              <a:ext cx="18626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1" name="Shape 11"/>
            <p:cNvCxnSpPr/>
            <p:nvPr/>
          </p:nvCxnSpPr>
          <p:spPr>
            <a:xfrm>
              <a:off x="0" y="1159942"/>
              <a:ext cx="1490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2" name="Shape 12"/>
            <p:cNvCxnSpPr/>
            <p:nvPr/>
          </p:nvCxnSpPr>
          <p:spPr>
            <a:xfrm>
              <a:off x="0" y="1388542"/>
              <a:ext cx="12191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3" name="Shape 13"/>
            <p:cNvCxnSpPr/>
            <p:nvPr/>
          </p:nvCxnSpPr>
          <p:spPr>
            <a:xfrm>
              <a:off x="0" y="1617142"/>
              <a:ext cx="990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4" name="Shape 14"/>
            <p:cNvCxnSpPr/>
            <p:nvPr/>
          </p:nvCxnSpPr>
          <p:spPr>
            <a:xfrm>
              <a:off x="0" y="1845742"/>
              <a:ext cx="745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5" name="Shape 15"/>
            <p:cNvCxnSpPr/>
            <p:nvPr/>
          </p:nvCxnSpPr>
          <p:spPr>
            <a:xfrm>
              <a:off x="0" y="2074342"/>
              <a:ext cx="533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6" name="Shape 16"/>
            <p:cNvCxnSpPr/>
            <p:nvPr/>
          </p:nvCxnSpPr>
          <p:spPr>
            <a:xfrm>
              <a:off x="0" y="2302943"/>
              <a:ext cx="262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7" name="Shape 17"/>
            <p:cNvCxnSpPr/>
            <p:nvPr/>
          </p:nvCxnSpPr>
          <p:spPr>
            <a:xfrm rot="-5400000">
              <a:off x="-814261" y="1238115"/>
              <a:ext cx="2468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8" name="Shape 18"/>
            <p:cNvCxnSpPr/>
            <p:nvPr/>
          </p:nvCxnSpPr>
          <p:spPr>
            <a:xfrm rot="-5400000">
              <a:off x="-357712" y="1014527"/>
              <a:ext cx="2018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9" name="Shape 19"/>
            <p:cNvCxnSpPr/>
            <p:nvPr/>
          </p:nvCxnSpPr>
          <p:spPr>
            <a:xfrm rot="-5400000">
              <a:off x="-853" y="887576"/>
              <a:ext cx="1763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0" name="Shape 20"/>
            <p:cNvCxnSpPr/>
            <p:nvPr/>
          </p:nvCxnSpPr>
          <p:spPr>
            <a:xfrm rot="-5400000">
              <a:off x="326307" y="790194"/>
              <a:ext cx="1569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1" name="Shape 21"/>
            <p:cNvCxnSpPr/>
            <p:nvPr/>
          </p:nvCxnSpPr>
          <p:spPr>
            <a:xfrm rot="-5400000">
              <a:off x="636516" y="709726"/>
              <a:ext cx="1408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2" name="Shape 22"/>
            <p:cNvCxnSpPr/>
            <p:nvPr/>
          </p:nvCxnSpPr>
          <p:spPr>
            <a:xfrm rot="-5400000">
              <a:off x="972228" y="603961"/>
              <a:ext cx="1196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3" name="Shape 23"/>
            <p:cNvCxnSpPr/>
            <p:nvPr/>
          </p:nvCxnSpPr>
          <p:spPr>
            <a:xfrm rot="-5400000">
              <a:off x="1278236" y="527761"/>
              <a:ext cx="1044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4" name="Shape 24"/>
            <p:cNvCxnSpPr/>
            <p:nvPr/>
          </p:nvCxnSpPr>
          <p:spPr>
            <a:xfrm rot="-5400000">
              <a:off x="1590398" y="440776"/>
              <a:ext cx="879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5" name="Shape 25"/>
            <p:cNvCxnSpPr/>
            <p:nvPr/>
          </p:nvCxnSpPr>
          <p:spPr>
            <a:xfrm rot="-5400000">
              <a:off x="1883657" y="377227"/>
              <a:ext cx="752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6" name="Shape 26"/>
            <p:cNvCxnSpPr/>
            <p:nvPr/>
          </p:nvCxnSpPr>
          <p:spPr>
            <a:xfrm rot="-5400000">
              <a:off x="2198066" y="292493"/>
              <a:ext cx="583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7" name="Shape 27"/>
            <p:cNvCxnSpPr/>
            <p:nvPr/>
          </p:nvCxnSpPr>
          <p:spPr>
            <a:xfrm rot="-5400000">
              <a:off x="2521027" y="199376"/>
              <a:ext cx="397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8" name="Shape 28"/>
            <p:cNvCxnSpPr/>
            <p:nvPr/>
          </p:nvCxnSpPr>
          <p:spPr>
            <a:xfrm rot="-5400000">
              <a:off x="2801688" y="148627"/>
              <a:ext cx="295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9" name="Shape 29"/>
            <p:cNvCxnSpPr/>
            <p:nvPr/>
          </p:nvCxnSpPr>
          <p:spPr>
            <a:xfrm rot="-5400000">
              <a:off x="3079242" y="102444"/>
              <a:ext cx="201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0" name="Shape 30"/>
            <p:cNvCxnSpPr/>
            <p:nvPr/>
          </p:nvCxnSpPr>
          <p:spPr>
            <a:xfrm rot="-5400000">
              <a:off x="3324762" y="85076"/>
              <a:ext cx="168600" cy="1500"/>
            </a:xfrm>
            <a:prstGeom prst="straightConnector1">
              <a:avLst/>
            </a:prstGeom>
            <a:noFill/>
            <a:ln w="12700" cap="flat">
              <a:solidFill>
                <a:srgbClr val="B7CCE4">
                  <a:alpha val="53725"/>
                </a:srgbClr>
              </a:solidFill>
              <a:prstDash val="solid"/>
              <a:round/>
              <a:headEnd type="none" w="med" len="med"/>
              <a:tailEnd type="none" w="med" len="med"/>
            </a:ln>
          </p:spPr>
        </p:cxnSp>
      </p:grpSp>
      <p:sp>
        <p:nvSpPr>
          <p:cNvPr id="31" name="Shape 31"/>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1"/>
              </a:buClr>
              <a:buSzPct val="100000"/>
              <a:buNone/>
              <a:defRPr sz="4400">
                <a:solidFill>
                  <a:schemeClr val="lt1"/>
                </a:solidFill>
              </a:defRPr>
            </a:lvl1pPr>
            <a:lvl2pPr>
              <a:spcBef>
                <a:spcPts val="0"/>
              </a:spcBef>
              <a:buClr>
                <a:schemeClr val="lt1"/>
              </a:buClr>
              <a:buSzPct val="100000"/>
              <a:buNone/>
              <a:defRPr sz="4400">
                <a:solidFill>
                  <a:schemeClr val="lt1"/>
                </a:solidFill>
              </a:defRPr>
            </a:lvl2pPr>
            <a:lvl3pPr>
              <a:spcBef>
                <a:spcPts val="0"/>
              </a:spcBef>
              <a:buClr>
                <a:schemeClr val="lt1"/>
              </a:buClr>
              <a:buSzPct val="100000"/>
              <a:buNone/>
              <a:defRPr sz="4400">
                <a:solidFill>
                  <a:schemeClr val="lt1"/>
                </a:solidFill>
              </a:defRPr>
            </a:lvl3pPr>
            <a:lvl4pPr>
              <a:spcBef>
                <a:spcPts val="0"/>
              </a:spcBef>
              <a:buClr>
                <a:schemeClr val="lt1"/>
              </a:buClr>
              <a:buSzPct val="100000"/>
              <a:buNone/>
              <a:defRPr sz="4400">
                <a:solidFill>
                  <a:schemeClr val="lt1"/>
                </a:solidFill>
              </a:defRPr>
            </a:lvl4pPr>
            <a:lvl5pPr>
              <a:spcBef>
                <a:spcPts val="0"/>
              </a:spcBef>
              <a:buClr>
                <a:schemeClr val="lt1"/>
              </a:buClr>
              <a:buSzPct val="100000"/>
              <a:buNone/>
              <a:defRPr sz="4400">
                <a:solidFill>
                  <a:schemeClr val="lt1"/>
                </a:solidFill>
              </a:defRPr>
            </a:lvl5pPr>
            <a:lvl6pPr>
              <a:spcBef>
                <a:spcPts val="0"/>
              </a:spcBef>
              <a:buClr>
                <a:schemeClr val="lt1"/>
              </a:buClr>
              <a:buSzPct val="100000"/>
              <a:buNone/>
              <a:defRPr sz="4400">
                <a:solidFill>
                  <a:schemeClr val="lt1"/>
                </a:solidFill>
              </a:defRPr>
            </a:lvl6pPr>
            <a:lvl7pPr>
              <a:spcBef>
                <a:spcPts val="0"/>
              </a:spcBef>
              <a:buClr>
                <a:schemeClr val="lt1"/>
              </a:buClr>
              <a:buSzPct val="100000"/>
              <a:buNone/>
              <a:defRPr sz="4400">
                <a:solidFill>
                  <a:schemeClr val="lt1"/>
                </a:solidFill>
              </a:defRPr>
            </a:lvl7pPr>
            <a:lvl8pPr>
              <a:spcBef>
                <a:spcPts val="0"/>
              </a:spcBef>
              <a:buClr>
                <a:schemeClr val="lt1"/>
              </a:buClr>
              <a:buSzPct val="100000"/>
              <a:buNone/>
              <a:defRPr sz="4400">
                <a:solidFill>
                  <a:schemeClr val="lt1"/>
                </a:solidFill>
              </a:defRPr>
            </a:lvl8pPr>
            <a:lvl9pPr>
              <a:spcBef>
                <a:spcPts val="0"/>
              </a:spcBef>
              <a:buClr>
                <a:schemeClr val="lt1"/>
              </a:buClr>
              <a:buSzPct val="100000"/>
              <a:buNone/>
              <a:defRPr sz="4400">
                <a:solidFill>
                  <a:schemeClr val="lt1"/>
                </a:solidFill>
              </a:defRPr>
            </a:lvl9pPr>
          </a:lstStyle>
          <a:p>
            <a:endParaRPr/>
          </a:p>
        </p:txBody>
      </p:sp>
      <p:sp>
        <p:nvSpPr>
          <p:cNvPr id="32" name="Shape 3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a:spcBef>
                <a:spcPts val="0"/>
              </a:spcBef>
              <a:buClr>
                <a:schemeClr val="dk2"/>
              </a:buClr>
              <a:buSzPct val="100000"/>
              <a:defRPr sz="1800">
                <a:solidFill>
                  <a:schemeClr val="dk2"/>
                </a:solidFill>
              </a:defRPr>
            </a:lvl1pPr>
            <a:lvl2pPr>
              <a:spcBef>
                <a:spcPts val="360"/>
              </a:spcBef>
              <a:buClr>
                <a:schemeClr val="dk2"/>
              </a:buClr>
              <a:buSzPct val="100000"/>
              <a:defRPr sz="1800">
                <a:solidFill>
                  <a:schemeClr val="dk2"/>
                </a:solidFill>
              </a:defRPr>
            </a:lvl2pPr>
            <a:lvl3pPr>
              <a:spcBef>
                <a:spcPts val="360"/>
              </a:spcBef>
              <a:buClr>
                <a:schemeClr val="dk2"/>
              </a:buClr>
              <a:buSzPct val="100000"/>
              <a:defRPr sz="18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a:endParaRPr/>
          </a:p>
        </p:txBody>
      </p:sp>
      <p:grpSp>
        <p:nvGrpSpPr>
          <p:cNvPr id="33" name="Shape 33"/>
          <p:cNvGrpSpPr/>
          <p:nvPr/>
        </p:nvGrpSpPr>
        <p:grpSpPr>
          <a:xfrm rot="10800000">
            <a:off x="5734187" y="3035893"/>
            <a:ext cx="3409812" cy="2107677"/>
            <a:chOff x="0" y="1493"/>
            <a:chExt cx="3409812" cy="2810236"/>
          </a:xfrm>
        </p:grpSpPr>
        <p:cxnSp>
          <p:nvCxnSpPr>
            <p:cNvPr id="34" name="Shape 34"/>
            <p:cNvCxnSpPr/>
            <p:nvPr/>
          </p:nvCxnSpPr>
          <p:spPr>
            <a:xfrm>
              <a:off x="0" y="245542"/>
              <a:ext cx="3251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5" name="Shape 35"/>
            <p:cNvCxnSpPr/>
            <p:nvPr/>
          </p:nvCxnSpPr>
          <p:spPr>
            <a:xfrm rot="-5400000">
              <a:off x="-1212177" y="1407880"/>
              <a:ext cx="2806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6" name="Shape 36"/>
            <p:cNvCxnSpPr/>
            <p:nvPr/>
          </p:nvCxnSpPr>
          <p:spPr>
            <a:xfrm>
              <a:off x="0" y="474143"/>
              <a:ext cx="2666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7" name="Shape 37"/>
            <p:cNvCxnSpPr/>
            <p:nvPr/>
          </p:nvCxnSpPr>
          <p:spPr>
            <a:xfrm>
              <a:off x="0" y="702743"/>
              <a:ext cx="2167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8" name="Shape 38"/>
            <p:cNvCxnSpPr/>
            <p:nvPr/>
          </p:nvCxnSpPr>
          <p:spPr>
            <a:xfrm>
              <a:off x="0" y="931342"/>
              <a:ext cx="18626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9" name="Shape 39"/>
            <p:cNvCxnSpPr/>
            <p:nvPr/>
          </p:nvCxnSpPr>
          <p:spPr>
            <a:xfrm>
              <a:off x="0" y="1159942"/>
              <a:ext cx="1490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0" name="Shape 40"/>
            <p:cNvCxnSpPr/>
            <p:nvPr/>
          </p:nvCxnSpPr>
          <p:spPr>
            <a:xfrm>
              <a:off x="0" y="1388542"/>
              <a:ext cx="12191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1" name="Shape 41"/>
            <p:cNvCxnSpPr/>
            <p:nvPr/>
          </p:nvCxnSpPr>
          <p:spPr>
            <a:xfrm>
              <a:off x="0" y="1617142"/>
              <a:ext cx="990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2" name="Shape 42"/>
            <p:cNvCxnSpPr/>
            <p:nvPr/>
          </p:nvCxnSpPr>
          <p:spPr>
            <a:xfrm>
              <a:off x="0" y="1845742"/>
              <a:ext cx="745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3" name="Shape 43"/>
            <p:cNvCxnSpPr/>
            <p:nvPr/>
          </p:nvCxnSpPr>
          <p:spPr>
            <a:xfrm>
              <a:off x="0" y="2074342"/>
              <a:ext cx="533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4" name="Shape 44"/>
            <p:cNvCxnSpPr/>
            <p:nvPr/>
          </p:nvCxnSpPr>
          <p:spPr>
            <a:xfrm>
              <a:off x="0" y="2302943"/>
              <a:ext cx="262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5" name="Shape 45"/>
            <p:cNvCxnSpPr/>
            <p:nvPr/>
          </p:nvCxnSpPr>
          <p:spPr>
            <a:xfrm rot="-5400000">
              <a:off x="-814261" y="1238115"/>
              <a:ext cx="2468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6" name="Shape 46"/>
            <p:cNvCxnSpPr/>
            <p:nvPr/>
          </p:nvCxnSpPr>
          <p:spPr>
            <a:xfrm rot="-5400000">
              <a:off x="-357712" y="1014527"/>
              <a:ext cx="2018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7" name="Shape 47"/>
            <p:cNvCxnSpPr/>
            <p:nvPr/>
          </p:nvCxnSpPr>
          <p:spPr>
            <a:xfrm rot="-5400000">
              <a:off x="-853" y="887576"/>
              <a:ext cx="1763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8" name="Shape 48"/>
            <p:cNvCxnSpPr/>
            <p:nvPr/>
          </p:nvCxnSpPr>
          <p:spPr>
            <a:xfrm rot="-5400000">
              <a:off x="326307" y="790194"/>
              <a:ext cx="1569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9" name="Shape 49"/>
            <p:cNvCxnSpPr/>
            <p:nvPr/>
          </p:nvCxnSpPr>
          <p:spPr>
            <a:xfrm rot="-5400000">
              <a:off x="636516" y="709726"/>
              <a:ext cx="1408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0" name="Shape 50"/>
            <p:cNvCxnSpPr/>
            <p:nvPr/>
          </p:nvCxnSpPr>
          <p:spPr>
            <a:xfrm rot="-5400000">
              <a:off x="972228" y="603961"/>
              <a:ext cx="1196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1" name="Shape 51"/>
            <p:cNvCxnSpPr/>
            <p:nvPr/>
          </p:nvCxnSpPr>
          <p:spPr>
            <a:xfrm rot="-5400000">
              <a:off x="1278236" y="527761"/>
              <a:ext cx="1044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2" name="Shape 52"/>
            <p:cNvCxnSpPr/>
            <p:nvPr/>
          </p:nvCxnSpPr>
          <p:spPr>
            <a:xfrm rot="-5400000">
              <a:off x="1590398" y="440776"/>
              <a:ext cx="879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3" name="Shape 53"/>
            <p:cNvCxnSpPr/>
            <p:nvPr/>
          </p:nvCxnSpPr>
          <p:spPr>
            <a:xfrm rot="-5400000">
              <a:off x="1883657" y="377227"/>
              <a:ext cx="752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4" name="Shape 54"/>
            <p:cNvCxnSpPr/>
            <p:nvPr/>
          </p:nvCxnSpPr>
          <p:spPr>
            <a:xfrm rot="-5400000">
              <a:off x="2198066" y="292493"/>
              <a:ext cx="583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5" name="Shape 55"/>
            <p:cNvCxnSpPr/>
            <p:nvPr/>
          </p:nvCxnSpPr>
          <p:spPr>
            <a:xfrm rot="-5400000">
              <a:off x="2521027" y="199376"/>
              <a:ext cx="397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6" name="Shape 56"/>
            <p:cNvCxnSpPr/>
            <p:nvPr/>
          </p:nvCxnSpPr>
          <p:spPr>
            <a:xfrm rot="-5400000">
              <a:off x="2801688" y="148627"/>
              <a:ext cx="295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7" name="Shape 57"/>
            <p:cNvCxnSpPr/>
            <p:nvPr/>
          </p:nvCxnSpPr>
          <p:spPr>
            <a:xfrm rot="-5400000">
              <a:off x="3079242" y="102444"/>
              <a:ext cx="201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8" name="Shape 58"/>
            <p:cNvCxnSpPr/>
            <p:nvPr/>
          </p:nvCxnSpPr>
          <p:spPr>
            <a:xfrm rot="-5400000">
              <a:off x="3324762" y="85076"/>
              <a:ext cx="168600" cy="1500"/>
            </a:xfrm>
            <a:prstGeom prst="straightConnector1">
              <a:avLst/>
            </a:prstGeom>
            <a:noFill/>
            <a:ln w="12700" cap="flat">
              <a:solidFill>
                <a:srgbClr val="B7CCE4">
                  <a:alpha val="53725"/>
                </a:srgbClr>
              </a:solidFill>
              <a:prstDash val="solid"/>
              <a:round/>
              <a:headEnd type="none" w="med" len="med"/>
              <a:tailEnd type="none" w="med" len="med"/>
            </a:ln>
          </p:spPr>
        </p:cxn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685800" y="1699932"/>
            <a:ext cx="6400799" cy="1000499"/>
          </a:xfrm>
          <a:prstGeom prst="rect">
            <a:avLst/>
          </a:prstGeom>
        </p:spPr>
        <p:txBody>
          <a:bodyPr lIns="91425" tIns="91425" rIns="91425" bIns="91425" anchor="b" anchorCtr="0">
            <a:noAutofit/>
          </a:bodyPr>
          <a:lstStyle/>
          <a:p>
            <a:pPr>
              <a:spcBef>
                <a:spcPts val="0"/>
              </a:spcBef>
              <a:buNone/>
            </a:pPr>
            <a:r>
              <a:rPr lang="en"/>
              <a:t>Progress Report: Quantifying Spasticity</a:t>
            </a:r>
          </a:p>
        </p:txBody>
      </p:sp>
      <p:sp>
        <p:nvSpPr>
          <p:cNvPr id="90" name="Shape 90"/>
          <p:cNvSpPr txBox="1">
            <a:spLocks noGrp="1"/>
          </p:cNvSpPr>
          <p:nvPr>
            <p:ph type="subTitle" idx="1"/>
          </p:nvPr>
        </p:nvSpPr>
        <p:spPr>
          <a:xfrm>
            <a:off x="685800" y="2700338"/>
            <a:ext cx="6400799" cy="675299"/>
          </a:xfrm>
          <a:prstGeom prst="rect">
            <a:avLst/>
          </a:prstGeom>
        </p:spPr>
        <p:txBody>
          <a:bodyPr lIns="91425" tIns="91425" rIns="91425" bIns="91425" anchor="t" anchorCtr="0">
            <a:noAutofit/>
          </a:bodyPr>
          <a:lstStyle/>
          <a:p>
            <a:pPr rtl="0">
              <a:spcBef>
                <a:spcPts val="0"/>
              </a:spcBef>
              <a:buNone/>
            </a:pPr>
            <a:r>
              <a:rPr lang="en"/>
              <a:t>Charles Wu</a:t>
            </a:r>
          </a:p>
          <a:p>
            <a:pPr rtl="0">
              <a:spcBef>
                <a:spcPts val="0"/>
              </a:spcBef>
              <a:buNone/>
            </a:pPr>
            <a:r>
              <a:rPr lang="en" sz="1000"/>
              <a:t>with Olivia Sutton and Tony Wang</a:t>
            </a:r>
          </a:p>
          <a:p>
            <a:pPr rtl="0">
              <a:spcBef>
                <a:spcPts val="0"/>
              </a:spcBef>
              <a:buNone/>
            </a:pPr>
            <a:endParaRPr sz="1000"/>
          </a:p>
          <a:p>
            <a:pPr>
              <a:spcBef>
                <a:spcPts val="0"/>
              </a:spcBef>
              <a:buNone/>
            </a:pPr>
            <a:r>
              <a:rPr lang="en" sz="1000"/>
              <a:t>Client: Dr. Jack Engsberg</a:t>
            </a:r>
          </a:p>
        </p:txBody>
      </p:sp>
      <p:sp>
        <p:nvSpPr>
          <p:cNvPr id="91" name="Shape 91"/>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1</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Accelerometer</a:t>
            </a:r>
          </a:p>
        </p:txBody>
      </p:sp>
      <p:sp>
        <p:nvSpPr>
          <p:cNvPr id="160" name="Shape 160"/>
          <p:cNvSpPr txBox="1">
            <a:spLocks noGrp="1"/>
          </p:cNvSpPr>
          <p:nvPr>
            <p:ph type="body" idx="1"/>
          </p:nvPr>
        </p:nvSpPr>
        <p:spPr>
          <a:xfrm>
            <a:off x="240400" y="1278525"/>
            <a:ext cx="4804800" cy="3630300"/>
          </a:xfrm>
          <a:prstGeom prst="rect">
            <a:avLst/>
          </a:prstGeom>
        </p:spPr>
        <p:txBody>
          <a:bodyPr lIns="91425" tIns="91425" rIns="91425" bIns="91425" anchor="t" anchorCtr="0">
            <a:noAutofit/>
          </a:bodyPr>
          <a:lstStyle/>
          <a:p>
            <a:pPr lvl="0" rtl="0">
              <a:spcBef>
                <a:spcPts val="0"/>
              </a:spcBef>
              <a:buNone/>
            </a:pPr>
            <a:r>
              <a:rPr lang="en" b="1"/>
              <a:t>Description: </a:t>
            </a:r>
            <a:r>
              <a:rPr lang="en"/>
              <a:t>A device that is able to measure acceleration due to gravity</a:t>
            </a:r>
          </a:p>
          <a:p>
            <a:pPr lvl="0" rtl="0">
              <a:spcBef>
                <a:spcPts val="0"/>
              </a:spcBef>
              <a:buNone/>
            </a:pPr>
            <a:endParaRPr/>
          </a:p>
          <a:p>
            <a:pPr lvl="0" rtl="0">
              <a:spcBef>
                <a:spcPts val="0"/>
              </a:spcBef>
              <a:buNone/>
            </a:pPr>
            <a:r>
              <a:rPr lang="en" b="1"/>
              <a:t>Pros:</a:t>
            </a:r>
          </a:p>
          <a:p>
            <a:pPr marL="457200" lvl="0" indent="-342900" rtl="0">
              <a:spcBef>
                <a:spcPts val="0"/>
              </a:spcBef>
              <a:buClr>
                <a:schemeClr val="dk2"/>
              </a:buClr>
              <a:buSzPct val="100000"/>
              <a:buFont typeface="Arial"/>
              <a:buChar char="●"/>
            </a:pPr>
            <a:r>
              <a:rPr lang="en"/>
              <a:t>Cheap and easily portable</a:t>
            </a:r>
          </a:p>
          <a:p>
            <a:pPr marL="457200" lvl="0" indent="-342900" rtl="0">
              <a:spcBef>
                <a:spcPts val="0"/>
              </a:spcBef>
              <a:buClr>
                <a:schemeClr val="dk2"/>
              </a:buClr>
              <a:buSzPct val="100000"/>
              <a:buFont typeface="Arial"/>
              <a:buChar char="●"/>
            </a:pPr>
            <a:r>
              <a:rPr lang="en"/>
              <a:t>Easy for physician to use</a:t>
            </a:r>
          </a:p>
          <a:p>
            <a:pPr lvl="0" rtl="0">
              <a:spcBef>
                <a:spcPts val="0"/>
              </a:spcBef>
              <a:buNone/>
            </a:pPr>
            <a:endParaRPr/>
          </a:p>
          <a:p>
            <a:pPr lvl="0" rtl="0">
              <a:spcBef>
                <a:spcPts val="0"/>
              </a:spcBef>
              <a:buNone/>
            </a:pPr>
            <a:r>
              <a:rPr lang="en" b="1"/>
              <a:t>Cons</a:t>
            </a:r>
            <a:r>
              <a:rPr lang="en"/>
              <a:t>:</a:t>
            </a:r>
          </a:p>
          <a:p>
            <a:pPr marL="457200" lvl="0" indent="-342900" rtl="0">
              <a:spcBef>
                <a:spcPts val="0"/>
              </a:spcBef>
              <a:buClr>
                <a:schemeClr val="dk2"/>
              </a:buClr>
              <a:buSzPct val="100000"/>
              <a:buFont typeface="Arial"/>
              <a:buChar char="●"/>
            </a:pPr>
            <a:r>
              <a:rPr lang="en"/>
              <a:t>An additional component to the hardware</a:t>
            </a:r>
          </a:p>
          <a:p>
            <a:pPr marL="457200" lvl="0" indent="-342900" rtl="0">
              <a:spcBef>
                <a:spcPts val="0"/>
              </a:spcBef>
              <a:buClr>
                <a:schemeClr val="dk2"/>
              </a:buClr>
              <a:buSzPct val="100000"/>
              <a:buFont typeface="Arial"/>
              <a:buChar char="●"/>
            </a:pPr>
            <a:r>
              <a:rPr lang="en"/>
              <a:t>Less accurate</a:t>
            </a:r>
          </a:p>
          <a:p>
            <a:pPr lvl="0" rtl="0">
              <a:spcBef>
                <a:spcPts val="0"/>
              </a:spcBef>
              <a:buNone/>
            </a:pPr>
            <a:endParaRPr/>
          </a:p>
        </p:txBody>
      </p:sp>
      <p:pic>
        <p:nvPicPr>
          <p:cNvPr id="161" name="Shape 161"/>
          <p:cNvPicPr preferRelativeResize="0"/>
          <p:nvPr/>
        </p:nvPicPr>
        <p:blipFill rotWithShape="1">
          <a:blip r:embed="rId3">
            <a:alphaModFix/>
          </a:blip>
          <a:srcRect l="6774" r="12089"/>
          <a:stretch/>
        </p:blipFill>
        <p:spPr>
          <a:xfrm>
            <a:off x="5257650" y="1452928"/>
            <a:ext cx="2837999" cy="2623344"/>
          </a:xfrm>
          <a:prstGeom prst="rect">
            <a:avLst/>
          </a:prstGeom>
          <a:noFill/>
          <a:ln>
            <a:noFill/>
          </a:ln>
        </p:spPr>
      </p:pic>
      <p:sp>
        <p:nvSpPr>
          <p:cNvPr id="162" name="Shape 162"/>
          <p:cNvSpPr txBox="1"/>
          <p:nvPr/>
        </p:nvSpPr>
        <p:spPr>
          <a:xfrm>
            <a:off x="5288475" y="3985900"/>
            <a:ext cx="2837999" cy="645899"/>
          </a:xfrm>
          <a:prstGeom prst="rect">
            <a:avLst/>
          </a:prstGeom>
          <a:noFill/>
          <a:ln>
            <a:noFill/>
          </a:ln>
        </p:spPr>
        <p:txBody>
          <a:bodyPr lIns="91425" tIns="91425" rIns="91425" bIns="91425" anchor="ctr" anchorCtr="0">
            <a:noAutofit/>
          </a:bodyPr>
          <a:lstStyle/>
          <a:p>
            <a:pPr lvl="0" algn="r" rtl="0">
              <a:spcBef>
                <a:spcPts val="0"/>
              </a:spcBef>
              <a:buNone/>
            </a:pPr>
            <a:r>
              <a:rPr lang="en" sz="1200">
                <a:solidFill>
                  <a:schemeClr val="dk1"/>
                </a:solidFill>
                <a:latin typeface="Times New Roman"/>
                <a:ea typeface="Times New Roman"/>
                <a:cs typeface="Times New Roman"/>
                <a:sym typeface="Times New Roman"/>
              </a:rPr>
              <a:t>Protolab (2007)</a:t>
            </a:r>
          </a:p>
        </p:txBody>
      </p:sp>
      <p:sp>
        <p:nvSpPr>
          <p:cNvPr id="163" name="Shape 163"/>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10</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Smartphone Accelerometer</a:t>
            </a:r>
          </a:p>
        </p:txBody>
      </p:sp>
      <p:sp>
        <p:nvSpPr>
          <p:cNvPr id="169" name="Shape 169"/>
          <p:cNvSpPr txBox="1">
            <a:spLocks noGrp="1"/>
          </p:cNvSpPr>
          <p:nvPr>
            <p:ph type="body" idx="1"/>
          </p:nvPr>
        </p:nvSpPr>
        <p:spPr>
          <a:xfrm>
            <a:off x="304800" y="1278525"/>
            <a:ext cx="5325299" cy="3630300"/>
          </a:xfrm>
          <a:prstGeom prst="rect">
            <a:avLst/>
          </a:prstGeom>
        </p:spPr>
        <p:txBody>
          <a:bodyPr lIns="91425" tIns="91425" rIns="91425" bIns="91425" anchor="t" anchorCtr="0">
            <a:noAutofit/>
          </a:bodyPr>
          <a:lstStyle/>
          <a:p>
            <a:pPr lvl="0" rtl="0">
              <a:spcBef>
                <a:spcPts val="0"/>
              </a:spcBef>
              <a:buNone/>
            </a:pPr>
            <a:r>
              <a:rPr lang="en" b="1"/>
              <a:t>Description:</a:t>
            </a:r>
          </a:p>
          <a:p>
            <a:pPr marL="457200" lvl="0" indent="-342900" rtl="0">
              <a:spcBef>
                <a:spcPts val="0"/>
              </a:spcBef>
              <a:buClr>
                <a:schemeClr val="dk2"/>
              </a:buClr>
              <a:buSzPct val="100000"/>
              <a:buFont typeface="Arial"/>
              <a:buChar char="●"/>
            </a:pPr>
            <a:r>
              <a:rPr lang="en"/>
              <a:t>Silicon-based accelerometer chip seated inside center of phone</a:t>
            </a:r>
          </a:p>
          <a:p>
            <a:pPr marL="457200" lvl="0" indent="-342900" rtl="0">
              <a:spcBef>
                <a:spcPts val="0"/>
              </a:spcBef>
              <a:buClr>
                <a:schemeClr val="dk2"/>
              </a:buClr>
              <a:buSzPct val="100000"/>
              <a:buFont typeface="Arial"/>
              <a:buChar char="●"/>
            </a:pPr>
            <a:r>
              <a:rPr lang="en"/>
              <a:t>Measures proper acceleration</a:t>
            </a:r>
          </a:p>
          <a:p>
            <a:pPr rtl="0">
              <a:spcBef>
                <a:spcPts val="0"/>
              </a:spcBef>
              <a:buNone/>
            </a:pPr>
            <a:r>
              <a:rPr lang="en" b="1"/>
              <a:t>Pros:</a:t>
            </a:r>
          </a:p>
          <a:p>
            <a:pPr marL="457200" lvl="0" indent="-342900" rtl="0">
              <a:spcBef>
                <a:spcPts val="0"/>
              </a:spcBef>
              <a:buClr>
                <a:schemeClr val="dk2"/>
              </a:buClr>
              <a:buSzPct val="100000"/>
              <a:buFont typeface="Arial"/>
              <a:buChar char="●"/>
            </a:pPr>
            <a:r>
              <a:rPr lang="en"/>
              <a:t>Reliable; relatively small and light</a:t>
            </a:r>
          </a:p>
          <a:p>
            <a:pPr marL="457200" lvl="0" indent="-342900" rtl="0">
              <a:spcBef>
                <a:spcPts val="0"/>
              </a:spcBef>
              <a:buClr>
                <a:schemeClr val="dk2"/>
              </a:buClr>
              <a:buSzPct val="100000"/>
              <a:buFont typeface="Arial"/>
              <a:buChar char="●"/>
            </a:pPr>
            <a:r>
              <a:rPr lang="en"/>
              <a:t>Most clinicians already carry a smartphone with them</a:t>
            </a:r>
          </a:p>
          <a:p>
            <a:pPr marL="914400" lvl="1" indent="-342900" rtl="0">
              <a:spcBef>
                <a:spcPts val="0"/>
              </a:spcBef>
              <a:buClr>
                <a:schemeClr val="dk2"/>
              </a:buClr>
              <a:buSzPct val="100000"/>
              <a:buFont typeface="Courier New"/>
              <a:buChar char="o"/>
            </a:pPr>
            <a:r>
              <a:rPr lang="en"/>
              <a:t>convenient; no addition cost</a:t>
            </a:r>
          </a:p>
          <a:p>
            <a:pPr marL="457200" lvl="0" indent="-342900" rtl="0">
              <a:spcBef>
                <a:spcPts val="0"/>
              </a:spcBef>
              <a:buClr>
                <a:schemeClr val="dk2"/>
              </a:buClr>
              <a:buSzPct val="100000"/>
              <a:buFont typeface="Arial"/>
              <a:buChar char="●"/>
            </a:pPr>
            <a:r>
              <a:rPr lang="en"/>
              <a:t>Software is Java-based, lots of programming support </a:t>
            </a:r>
          </a:p>
          <a:p>
            <a:pPr rtl="0">
              <a:spcBef>
                <a:spcPts val="0"/>
              </a:spcBef>
              <a:buNone/>
            </a:pPr>
            <a:r>
              <a:rPr lang="en" b="1"/>
              <a:t>Cons:</a:t>
            </a:r>
          </a:p>
          <a:p>
            <a:pPr marL="457200" lvl="0" indent="-342900" rtl="0">
              <a:spcBef>
                <a:spcPts val="0"/>
              </a:spcBef>
              <a:buClr>
                <a:schemeClr val="dk2"/>
              </a:buClr>
              <a:buSzPct val="100000"/>
              <a:buFont typeface="Arial"/>
              <a:buChar char="●"/>
            </a:pPr>
            <a:r>
              <a:rPr lang="en"/>
              <a:t>Less accurate</a:t>
            </a:r>
          </a:p>
          <a:p>
            <a:pPr lvl="0">
              <a:spcBef>
                <a:spcPts val="0"/>
              </a:spcBef>
              <a:buNone/>
            </a:pPr>
            <a:endParaRPr/>
          </a:p>
        </p:txBody>
      </p:sp>
      <p:pic>
        <p:nvPicPr>
          <p:cNvPr id="170" name="Shape 170"/>
          <p:cNvPicPr preferRelativeResize="0"/>
          <p:nvPr/>
        </p:nvPicPr>
        <p:blipFill rotWithShape="1">
          <a:blip r:embed="rId3">
            <a:alphaModFix/>
          </a:blip>
          <a:srcRect l="13462" r="3535"/>
          <a:stretch/>
        </p:blipFill>
        <p:spPr>
          <a:xfrm>
            <a:off x="5667275" y="1476075"/>
            <a:ext cx="3257899" cy="2191350"/>
          </a:xfrm>
          <a:prstGeom prst="rect">
            <a:avLst/>
          </a:prstGeom>
          <a:noFill/>
          <a:ln>
            <a:noFill/>
          </a:ln>
        </p:spPr>
      </p:pic>
      <p:sp>
        <p:nvSpPr>
          <p:cNvPr id="171" name="Shape 171"/>
          <p:cNvSpPr txBox="1"/>
          <p:nvPr/>
        </p:nvSpPr>
        <p:spPr>
          <a:xfrm>
            <a:off x="5701275" y="3743625"/>
            <a:ext cx="3189900" cy="324599"/>
          </a:xfrm>
          <a:prstGeom prst="rect">
            <a:avLst/>
          </a:prstGeom>
          <a:noFill/>
          <a:ln>
            <a:noFill/>
          </a:ln>
        </p:spPr>
        <p:txBody>
          <a:bodyPr lIns="91425" tIns="91425" rIns="91425" bIns="91425" anchor="ctr" anchorCtr="0">
            <a:noAutofit/>
          </a:bodyPr>
          <a:lstStyle/>
          <a:p>
            <a:pPr lvl="0" rtl="0">
              <a:spcBef>
                <a:spcPts val="0"/>
              </a:spcBef>
              <a:buNone/>
            </a:pPr>
            <a:r>
              <a:rPr lang="en" sz="700"/>
              <a:t>http://www.engadget.com/2012/05/22/the-engineer-guy-shows-how-a-smartphone-accelerometer-works/</a:t>
            </a:r>
          </a:p>
        </p:txBody>
      </p:sp>
      <p:sp>
        <p:nvSpPr>
          <p:cNvPr id="172" name="Shape 172"/>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11</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Velocity</a:t>
            </a:r>
          </a:p>
        </p:txBody>
      </p:sp>
      <p:sp>
        <p:nvSpPr>
          <p:cNvPr id="178" name="Shape 178"/>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12</a:t>
            </a:r>
          </a:p>
        </p:txBody>
      </p:sp>
      <p:pic>
        <p:nvPicPr>
          <p:cNvPr id="179" name="Shape 179"/>
          <p:cNvPicPr preferRelativeResize="0"/>
          <p:nvPr/>
        </p:nvPicPr>
        <p:blipFill>
          <a:blip r:embed="rId3">
            <a:alphaModFix/>
          </a:blip>
          <a:stretch>
            <a:fillRect/>
          </a:stretch>
        </p:blipFill>
        <p:spPr>
          <a:xfrm>
            <a:off x="609599" y="1466575"/>
            <a:ext cx="7704650" cy="33450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Range of Motion</a:t>
            </a:r>
          </a:p>
        </p:txBody>
      </p:sp>
      <p:sp>
        <p:nvSpPr>
          <p:cNvPr id="185" name="Shape 185"/>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13</a:t>
            </a:r>
          </a:p>
        </p:txBody>
      </p:sp>
      <p:pic>
        <p:nvPicPr>
          <p:cNvPr id="186" name="Shape 186"/>
          <p:cNvPicPr preferRelativeResize="0"/>
          <p:nvPr/>
        </p:nvPicPr>
        <p:blipFill>
          <a:blip r:embed="rId3">
            <a:alphaModFix/>
          </a:blip>
          <a:stretch>
            <a:fillRect/>
          </a:stretch>
        </p:blipFill>
        <p:spPr>
          <a:xfrm>
            <a:off x="457202" y="1411075"/>
            <a:ext cx="7535649" cy="34017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101100"/>
            <a:ext cx="7786200" cy="1013999"/>
          </a:xfrm>
          <a:prstGeom prst="rect">
            <a:avLst/>
          </a:prstGeom>
        </p:spPr>
        <p:txBody>
          <a:bodyPr lIns="91425" tIns="91425" rIns="91425" bIns="91425" anchor="b" anchorCtr="0">
            <a:noAutofit/>
          </a:bodyPr>
          <a:lstStyle/>
          <a:p>
            <a:pPr>
              <a:spcBef>
                <a:spcPts val="0"/>
              </a:spcBef>
              <a:buNone/>
            </a:pPr>
            <a:r>
              <a:rPr lang="en"/>
              <a:t>Force Measurement Devices</a:t>
            </a:r>
          </a:p>
        </p:txBody>
      </p:sp>
      <p:sp>
        <p:nvSpPr>
          <p:cNvPr id="192" name="Shape 192"/>
          <p:cNvSpPr txBox="1">
            <a:spLocks noGrp="1"/>
          </p:cNvSpPr>
          <p:nvPr>
            <p:ph type="body" idx="1"/>
          </p:nvPr>
        </p:nvSpPr>
        <p:spPr>
          <a:xfrm>
            <a:off x="457200" y="1555900"/>
            <a:ext cx="6627900" cy="2581200"/>
          </a:xfrm>
          <a:prstGeom prst="rect">
            <a:avLst/>
          </a:prstGeom>
        </p:spPr>
        <p:txBody>
          <a:bodyPr lIns="91425" tIns="91425" rIns="91425" bIns="91425" anchor="t" anchorCtr="0">
            <a:noAutofit/>
          </a:bodyPr>
          <a:lstStyle/>
          <a:p>
            <a:pPr marL="457200" lvl="0" indent="-381000" rtl="0">
              <a:spcBef>
                <a:spcPts val="0"/>
              </a:spcBef>
              <a:buClr>
                <a:schemeClr val="dk2"/>
              </a:buClr>
              <a:buSzPct val="100000"/>
              <a:buFont typeface="Arial"/>
              <a:buChar char="●"/>
            </a:pPr>
            <a:r>
              <a:rPr lang="en" sz="2400"/>
              <a:t>Stretch Transducer</a:t>
            </a:r>
          </a:p>
          <a:p>
            <a:pPr lvl="0" rtl="0">
              <a:spcBef>
                <a:spcPts val="0"/>
              </a:spcBef>
              <a:buNone/>
            </a:pPr>
            <a:endParaRPr sz="2400"/>
          </a:p>
          <a:p>
            <a:pPr marL="457200" lvl="0" indent="-381000" rtl="0">
              <a:spcBef>
                <a:spcPts val="0"/>
              </a:spcBef>
              <a:buClr>
                <a:schemeClr val="dk2"/>
              </a:buClr>
              <a:buSzPct val="100000"/>
              <a:buFont typeface="Arial"/>
              <a:buChar char="●"/>
            </a:pPr>
            <a:r>
              <a:rPr lang="en" sz="2400"/>
              <a:t>Strain Gauge</a:t>
            </a:r>
          </a:p>
          <a:p>
            <a:pPr lvl="0" rtl="0">
              <a:spcBef>
                <a:spcPts val="0"/>
              </a:spcBef>
              <a:buNone/>
            </a:pPr>
            <a:endParaRPr sz="2400"/>
          </a:p>
          <a:p>
            <a:pPr marL="457200" lvl="0" indent="-381000">
              <a:spcBef>
                <a:spcPts val="0"/>
              </a:spcBef>
              <a:buClr>
                <a:schemeClr val="dk2"/>
              </a:buClr>
              <a:buSzPct val="100000"/>
              <a:buFont typeface="Arial"/>
              <a:buChar char="●"/>
            </a:pPr>
            <a:r>
              <a:rPr lang="en" sz="2400"/>
              <a:t>Force-Sensing Transducer</a:t>
            </a:r>
          </a:p>
        </p:txBody>
      </p:sp>
      <p:sp>
        <p:nvSpPr>
          <p:cNvPr id="193" name="Shape 193"/>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14</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Stretch Transducer</a:t>
            </a:r>
          </a:p>
        </p:txBody>
      </p:sp>
      <p:sp>
        <p:nvSpPr>
          <p:cNvPr id="199" name="Shape 199"/>
          <p:cNvSpPr txBox="1">
            <a:spLocks noGrp="1"/>
          </p:cNvSpPr>
          <p:nvPr>
            <p:ph type="body" idx="1"/>
          </p:nvPr>
        </p:nvSpPr>
        <p:spPr>
          <a:xfrm>
            <a:off x="457200" y="1278525"/>
            <a:ext cx="6149399" cy="3630300"/>
          </a:xfrm>
          <a:prstGeom prst="rect">
            <a:avLst/>
          </a:prstGeom>
        </p:spPr>
        <p:txBody>
          <a:bodyPr lIns="91425" tIns="91425" rIns="91425" bIns="91425" anchor="t" anchorCtr="0">
            <a:noAutofit/>
          </a:bodyPr>
          <a:lstStyle/>
          <a:p>
            <a:pPr lvl="0" rtl="0">
              <a:spcBef>
                <a:spcPts val="0"/>
              </a:spcBef>
              <a:buNone/>
            </a:pPr>
            <a:r>
              <a:rPr lang="en" b="1"/>
              <a:t>Description: </a:t>
            </a:r>
            <a:r>
              <a:rPr lang="en"/>
              <a:t>Type of force transducer that changes resistance when physically stretched </a:t>
            </a:r>
          </a:p>
          <a:p>
            <a:pPr lvl="0" rtl="0">
              <a:spcBef>
                <a:spcPts val="0"/>
              </a:spcBef>
              <a:buClr>
                <a:schemeClr val="dk1"/>
              </a:buClr>
              <a:buFont typeface="Arial"/>
              <a:buNone/>
            </a:pPr>
            <a:endParaRPr/>
          </a:p>
          <a:p>
            <a:pPr lvl="0" rtl="0">
              <a:spcBef>
                <a:spcPts val="0"/>
              </a:spcBef>
              <a:buClr>
                <a:schemeClr val="dk1"/>
              </a:buClr>
              <a:buSzPct val="61111"/>
              <a:buFont typeface="Arial"/>
              <a:buNone/>
            </a:pPr>
            <a:r>
              <a:rPr lang="en" b="1"/>
              <a:t>Pros:</a:t>
            </a:r>
          </a:p>
          <a:p>
            <a:pPr marL="457200" lvl="0" indent="-342900" rtl="0">
              <a:spcBef>
                <a:spcPts val="0"/>
              </a:spcBef>
              <a:buClr>
                <a:schemeClr val="dk2"/>
              </a:buClr>
              <a:buSzPct val="100000"/>
              <a:buFont typeface="Arial"/>
              <a:buChar char="●"/>
            </a:pPr>
            <a:r>
              <a:rPr lang="en"/>
              <a:t>Versatile</a:t>
            </a:r>
          </a:p>
          <a:p>
            <a:pPr marL="457200" lvl="0" indent="-342900" rtl="0">
              <a:spcBef>
                <a:spcPts val="0"/>
              </a:spcBef>
              <a:buClr>
                <a:schemeClr val="dk2"/>
              </a:buClr>
              <a:buSzPct val="100000"/>
              <a:buFont typeface="Arial"/>
              <a:buChar char="●"/>
            </a:pPr>
            <a:r>
              <a:rPr lang="en"/>
              <a:t>No risk of losing force data </a:t>
            </a:r>
          </a:p>
          <a:p>
            <a:pPr lvl="0" rtl="0">
              <a:spcBef>
                <a:spcPts val="0"/>
              </a:spcBef>
              <a:buClr>
                <a:schemeClr val="dk1"/>
              </a:buClr>
              <a:buFont typeface="Arial"/>
              <a:buNone/>
            </a:pPr>
            <a:endParaRPr/>
          </a:p>
          <a:p>
            <a:pPr lvl="0" rtl="0">
              <a:spcBef>
                <a:spcPts val="0"/>
              </a:spcBef>
              <a:buClr>
                <a:schemeClr val="dk1"/>
              </a:buClr>
              <a:buSzPct val="61111"/>
              <a:buFont typeface="Arial"/>
              <a:buNone/>
            </a:pPr>
            <a:r>
              <a:rPr lang="en" b="1"/>
              <a:t>Cons</a:t>
            </a:r>
            <a:r>
              <a:rPr lang="en"/>
              <a:t>:</a:t>
            </a:r>
          </a:p>
          <a:p>
            <a:pPr marL="457200" lvl="0" indent="-342900" rtl="0">
              <a:spcBef>
                <a:spcPts val="0"/>
              </a:spcBef>
              <a:buClr>
                <a:schemeClr val="dk2"/>
              </a:buClr>
              <a:buSzPct val="100000"/>
              <a:buFont typeface="Arial"/>
              <a:buChar char="●"/>
            </a:pPr>
            <a:r>
              <a:rPr lang="en"/>
              <a:t>Expensive</a:t>
            </a:r>
          </a:p>
          <a:p>
            <a:pPr marL="457200" lvl="0" indent="-342900">
              <a:spcBef>
                <a:spcPts val="0"/>
              </a:spcBef>
              <a:buClr>
                <a:schemeClr val="dk2"/>
              </a:buClr>
              <a:buSzPct val="100000"/>
              <a:buFont typeface="Arial"/>
              <a:buChar char="●"/>
            </a:pPr>
            <a:r>
              <a:rPr lang="en"/>
              <a:t>Difficult for a physician accustomed to the Modified Ashworth Scale test to use</a:t>
            </a:r>
          </a:p>
        </p:txBody>
      </p:sp>
      <p:pic>
        <p:nvPicPr>
          <p:cNvPr id="200" name="Shape 200"/>
          <p:cNvPicPr preferRelativeResize="0"/>
          <p:nvPr/>
        </p:nvPicPr>
        <p:blipFill>
          <a:blip r:embed="rId3">
            <a:alphaModFix/>
          </a:blip>
          <a:stretch>
            <a:fillRect/>
          </a:stretch>
        </p:blipFill>
        <p:spPr>
          <a:xfrm>
            <a:off x="5757275" y="1959925"/>
            <a:ext cx="2548200" cy="1700924"/>
          </a:xfrm>
          <a:prstGeom prst="rect">
            <a:avLst/>
          </a:prstGeom>
          <a:noFill/>
          <a:ln>
            <a:noFill/>
          </a:ln>
        </p:spPr>
      </p:pic>
      <p:sp>
        <p:nvSpPr>
          <p:cNvPr id="201" name="Shape 201"/>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15</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Strain Gauge</a:t>
            </a:r>
          </a:p>
        </p:txBody>
      </p:sp>
      <p:sp>
        <p:nvSpPr>
          <p:cNvPr id="207" name="Shape 207"/>
          <p:cNvSpPr txBox="1">
            <a:spLocks noGrp="1"/>
          </p:cNvSpPr>
          <p:nvPr>
            <p:ph type="body" idx="1"/>
          </p:nvPr>
        </p:nvSpPr>
        <p:spPr>
          <a:xfrm>
            <a:off x="457200" y="1278525"/>
            <a:ext cx="6149399" cy="3630300"/>
          </a:xfrm>
          <a:prstGeom prst="rect">
            <a:avLst/>
          </a:prstGeom>
        </p:spPr>
        <p:txBody>
          <a:bodyPr lIns="91425" tIns="91425" rIns="91425" bIns="91425" anchor="t" anchorCtr="0">
            <a:noAutofit/>
          </a:bodyPr>
          <a:lstStyle/>
          <a:p>
            <a:pPr lvl="0" rtl="0">
              <a:spcBef>
                <a:spcPts val="0"/>
              </a:spcBef>
              <a:buNone/>
            </a:pPr>
            <a:r>
              <a:rPr lang="en" b="1"/>
              <a:t>Description: </a:t>
            </a:r>
            <a:r>
              <a:rPr lang="en"/>
              <a:t>Type of force transducer that measure strain by detecting amount of deformation on a material</a:t>
            </a:r>
          </a:p>
          <a:p>
            <a:pPr lvl="0" rtl="0">
              <a:spcBef>
                <a:spcPts val="0"/>
              </a:spcBef>
              <a:buClr>
                <a:schemeClr val="dk1"/>
              </a:buClr>
              <a:buFont typeface="Arial"/>
              <a:buNone/>
            </a:pPr>
            <a:endParaRPr/>
          </a:p>
          <a:p>
            <a:pPr lvl="0" rtl="0">
              <a:spcBef>
                <a:spcPts val="0"/>
              </a:spcBef>
              <a:buClr>
                <a:schemeClr val="dk1"/>
              </a:buClr>
              <a:buSzPct val="61111"/>
              <a:buFont typeface="Arial"/>
              <a:buNone/>
            </a:pPr>
            <a:r>
              <a:rPr lang="en" b="1"/>
              <a:t>Pros:</a:t>
            </a:r>
          </a:p>
          <a:p>
            <a:pPr marL="457200" lvl="0" indent="-342900" rtl="0">
              <a:spcBef>
                <a:spcPts val="0"/>
              </a:spcBef>
              <a:buClr>
                <a:schemeClr val="dk2"/>
              </a:buClr>
              <a:buSzPct val="100000"/>
              <a:buFont typeface="Arial"/>
              <a:buChar char="●"/>
            </a:pPr>
            <a:r>
              <a:rPr lang="en"/>
              <a:t>Less complex hardware</a:t>
            </a:r>
          </a:p>
          <a:p>
            <a:pPr marL="457200" lvl="0" indent="-342900" rtl="0">
              <a:spcBef>
                <a:spcPts val="0"/>
              </a:spcBef>
              <a:buClr>
                <a:schemeClr val="dk2"/>
              </a:buClr>
              <a:buSzPct val="100000"/>
              <a:buFont typeface="Arial"/>
              <a:buChar char="●"/>
            </a:pPr>
            <a:r>
              <a:rPr lang="en"/>
              <a:t>Accurate and easily portable</a:t>
            </a:r>
          </a:p>
          <a:p>
            <a:pPr lvl="0" rtl="0">
              <a:spcBef>
                <a:spcPts val="0"/>
              </a:spcBef>
              <a:buClr>
                <a:schemeClr val="dk1"/>
              </a:buClr>
              <a:buFont typeface="Arial"/>
              <a:buNone/>
            </a:pPr>
            <a:endParaRPr/>
          </a:p>
          <a:p>
            <a:pPr lvl="0" rtl="0">
              <a:spcBef>
                <a:spcPts val="0"/>
              </a:spcBef>
              <a:buClr>
                <a:schemeClr val="dk1"/>
              </a:buClr>
              <a:buSzPct val="61111"/>
              <a:buFont typeface="Arial"/>
              <a:buNone/>
            </a:pPr>
            <a:r>
              <a:rPr lang="en" b="1"/>
              <a:t>Cons</a:t>
            </a:r>
            <a:r>
              <a:rPr lang="en"/>
              <a:t>:</a:t>
            </a:r>
          </a:p>
          <a:p>
            <a:pPr marL="457200" lvl="0" indent="-342900" rtl="0">
              <a:spcBef>
                <a:spcPts val="0"/>
              </a:spcBef>
              <a:buClr>
                <a:schemeClr val="dk2"/>
              </a:buClr>
              <a:buSzPct val="100000"/>
              <a:buFont typeface="Arial"/>
              <a:buChar char="●"/>
            </a:pPr>
            <a:r>
              <a:rPr lang="en"/>
              <a:t>Expensive</a:t>
            </a:r>
          </a:p>
          <a:p>
            <a:pPr marL="457200" lvl="0" indent="-342900" rtl="0">
              <a:spcBef>
                <a:spcPts val="0"/>
              </a:spcBef>
              <a:buClr>
                <a:schemeClr val="dk2"/>
              </a:buClr>
              <a:buSzPct val="100000"/>
              <a:buFont typeface="Arial"/>
              <a:buChar char="●"/>
            </a:pPr>
            <a:r>
              <a:rPr lang="en"/>
              <a:t>Many variabilities and prone to errors</a:t>
            </a:r>
          </a:p>
        </p:txBody>
      </p:sp>
      <p:pic>
        <p:nvPicPr>
          <p:cNvPr id="208" name="Shape 208"/>
          <p:cNvPicPr preferRelativeResize="0"/>
          <p:nvPr/>
        </p:nvPicPr>
        <p:blipFill>
          <a:blip r:embed="rId3">
            <a:alphaModFix/>
          </a:blip>
          <a:stretch>
            <a:fillRect/>
          </a:stretch>
        </p:blipFill>
        <p:spPr>
          <a:xfrm>
            <a:off x="5544625" y="2077375"/>
            <a:ext cx="2687925" cy="1791950"/>
          </a:xfrm>
          <a:prstGeom prst="rect">
            <a:avLst/>
          </a:prstGeom>
          <a:noFill/>
          <a:ln>
            <a:noFill/>
          </a:ln>
        </p:spPr>
      </p:pic>
      <p:sp>
        <p:nvSpPr>
          <p:cNvPr id="209" name="Shape 209"/>
          <p:cNvSpPr txBox="1"/>
          <p:nvPr/>
        </p:nvSpPr>
        <p:spPr>
          <a:xfrm>
            <a:off x="5506975" y="3793125"/>
            <a:ext cx="2837999" cy="645899"/>
          </a:xfrm>
          <a:prstGeom prst="rect">
            <a:avLst/>
          </a:prstGeom>
          <a:noFill/>
          <a:ln>
            <a:noFill/>
          </a:ln>
        </p:spPr>
        <p:txBody>
          <a:bodyPr lIns="91425" tIns="91425" rIns="91425" bIns="91425" anchor="ctr" anchorCtr="0">
            <a:noAutofit/>
          </a:bodyPr>
          <a:lstStyle/>
          <a:p>
            <a:pPr lvl="0" algn="r" rtl="0">
              <a:spcBef>
                <a:spcPts val="0"/>
              </a:spcBef>
              <a:buNone/>
            </a:pPr>
            <a:r>
              <a:rPr lang="en" sz="1200">
                <a:solidFill>
                  <a:schemeClr val="dk1"/>
                </a:solidFill>
                <a:latin typeface="Times New Roman"/>
                <a:ea typeface="Times New Roman"/>
                <a:cs typeface="Times New Roman"/>
                <a:sym typeface="Times New Roman"/>
              </a:rPr>
              <a:t>Amplicon Systems  (2014)</a:t>
            </a:r>
          </a:p>
        </p:txBody>
      </p:sp>
      <p:sp>
        <p:nvSpPr>
          <p:cNvPr id="210" name="Shape 210"/>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16</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Force Sensing Transducer</a:t>
            </a:r>
          </a:p>
        </p:txBody>
      </p:sp>
      <p:sp>
        <p:nvSpPr>
          <p:cNvPr id="216" name="Shape 216"/>
          <p:cNvSpPr txBox="1">
            <a:spLocks noGrp="1"/>
          </p:cNvSpPr>
          <p:nvPr>
            <p:ph type="body" idx="1"/>
          </p:nvPr>
        </p:nvSpPr>
        <p:spPr>
          <a:xfrm>
            <a:off x="457200" y="1278525"/>
            <a:ext cx="6149399" cy="3630300"/>
          </a:xfrm>
          <a:prstGeom prst="rect">
            <a:avLst/>
          </a:prstGeom>
        </p:spPr>
        <p:txBody>
          <a:bodyPr lIns="91425" tIns="91425" rIns="91425" bIns="91425" anchor="t" anchorCtr="0">
            <a:noAutofit/>
          </a:bodyPr>
          <a:lstStyle/>
          <a:p>
            <a:pPr lvl="0" rtl="0">
              <a:spcBef>
                <a:spcPts val="0"/>
              </a:spcBef>
              <a:buNone/>
            </a:pPr>
            <a:r>
              <a:rPr lang="en" b="1"/>
              <a:t>Description: </a:t>
            </a:r>
            <a:r>
              <a:rPr lang="en"/>
              <a:t>Type of force transducer that changes resistance when pressure is applied onto sensor</a:t>
            </a:r>
          </a:p>
          <a:p>
            <a:pPr lvl="0" rtl="0">
              <a:spcBef>
                <a:spcPts val="0"/>
              </a:spcBef>
              <a:buClr>
                <a:schemeClr val="dk1"/>
              </a:buClr>
              <a:buFont typeface="Arial"/>
              <a:buNone/>
            </a:pPr>
            <a:endParaRPr/>
          </a:p>
          <a:p>
            <a:pPr lvl="0" rtl="0">
              <a:spcBef>
                <a:spcPts val="0"/>
              </a:spcBef>
              <a:buClr>
                <a:schemeClr val="dk1"/>
              </a:buClr>
              <a:buSzPct val="61111"/>
              <a:buFont typeface="Arial"/>
              <a:buNone/>
            </a:pPr>
            <a:r>
              <a:rPr lang="en" b="1"/>
              <a:t>Pros:</a:t>
            </a:r>
          </a:p>
          <a:p>
            <a:pPr marL="457200" lvl="0" indent="-342900" rtl="0">
              <a:spcBef>
                <a:spcPts val="0"/>
              </a:spcBef>
              <a:buClr>
                <a:schemeClr val="dk2"/>
              </a:buClr>
              <a:buSzPct val="100000"/>
              <a:buFont typeface="Arial"/>
              <a:buChar char="●"/>
            </a:pPr>
            <a:r>
              <a:rPr lang="en"/>
              <a:t>Accurate </a:t>
            </a:r>
          </a:p>
          <a:p>
            <a:pPr marL="457200" lvl="0" indent="-342900" rtl="0">
              <a:spcBef>
                <a:spcPts val="0"/>
              </a:spcBef>
              <a:buClr>
                <a:schemeClr val="dk2"/>
              </a:buClr>
              <a:buSzPct val="100000"/>
              <a:buFont typeface="Arial"/>
              <a:buChar char="●"/>
            </a:pPr>
            <a:r>
              <a:rPr lang="en"/>
              <a:t>No moving parts on hardware</a:t>
            </a:r>
          </a:p>
          <a:p>
            <a:pPr lvl="0" rtl="0">
              <a:spcBef>
                <a:spcPts val="0"/>
              </a:spcBef>
              <a:buClr>
                <a:schemeClr val="dk1"/>
              </a:buClr>
              <a:buFont typeface="Arial"/>
              <a:buNone/>
            </a:pPr>
            <a:endParaRPr/>
          </a:p>
          <a:p>
            <a:pPr lvl="0" rtl="0">
              <a:spcBef>
                <a:spcPts val="0"/>
              </a:spcBef>
              <a:buClr>
                <a:schemeClr val="dk1"/>
              </a:buClr>
              <a:buSzPct val="61111"/>
              <a:buFont typeface="Arial"/>
              <a:buNone/>
            </a:pPr>
            <a:r>
              <a:rPr lang="en" b="1"/>
              <a:t>Cons</a:t>
            </a:r>
            <a:r>
              <a:rPr lang="en"/>
              <a:t>:</a:t>
            </a:r>
          </a:p>
          <a:p>
            <a:pPr marL="457200" lvl="0" indent="-342900" rtl="0">
              <a:spcBef>
                <a:spcPts val="0"/>
              </a:spcBef>
              <a:buClr>
                <a:schemeClr val="dk2"/>
              </a:buClr>
              <a:buSzPct val="100000"/>
              <a:buFont typeface="Arial"/>
              <a:buChar char="●"/>
            </a:pPr>
            <a:r>
              <a:rPr lang="en"/>
              <a:t>Need a unique hardware design</a:t>
            </a:r>
          </a:p>
          <a:p>
            <a:pPr lvl="0" rtl="0">
              <a:spcBef>
                <a:spcPts val="0"/>
              </a:spcBef>
              <a:buNone/>
            </a:pPr>
            <a:endParaRPr/>
          </a:p>
        </p:txBody>
      </p:sp>
      <p:pic>
        <p:nvPicPr>
          <p:cNvPr id="217" name="Shape 217"/>
          <p:cNvPicPr preferRelativeResize="0"/>
          <p:nvPr/>
        </p:nvPicPr>
        <p:blipFill>
          <a:blip r:embed="rId3">
            <a:alphaModFix/>
          </a:blip>
          <a:stretch>
            <a:fillRect/>
          </a:stretch>
        </p:blipFill>
        <p:spPr>
          <a:xfrm>
            <a:off x="5540087" y="2230525"/>
            <a:ext cx="2466975" cy="1847850"/>
          </a:xfrm>
          <a:prstGeom prst="rect">
            <a:avLst/>
          </a:prstGeom>
          <a:noFill/>
          <a:ln>
            <a:noFill/>
          </a:ln>
        </p:spPr>
      </p:pic>
      <p:sp>
        <p:nvSpPr>
          <p:cNvPr id="218" name="Shape 218"/>
          <p:cNvSpPr txBox="1"/>
          <p:nvPr/>
        </p:nvSpPr>
        <p:spPr>
          <a:xfrm>
            <a:off x="5202175" y="4021725"/>
            <a:ext cx="2837999" cy="645899"/>
          </a:xfrm>
          <a:prstGeom prst="rect">
            <a:avLst/>
          </a:prstGeom>
          <a:noFill/>
          <a:ln>
            <a:noFill/>
          </a:ln>
        </p:spPr>
        <p:txBody>
          <a:bodyPr lIns="91425" tIns="91425" rIns="91425" bIns="91425" anchor="ctr" anchorCtr="0">
            <a:noAutofit/>
          </a:bodyPr>
          <a:lstStyle/>
          <a:p>
            <a:pPr lvl="0" algn="r" rtl="0">
              <a:spcBef>
                <a:spcPts val="0"/>
              </a:spcBef>
              <a:buNone/>
            </a:pPr>
            <a:r>
              <a:rPr lang="en" sz="1200">
                <a:solidFill>
                  <a:schemeClr val="dk1"/>
                </a:solidFill>
                <a:latin typeface="Times New Roman"/>
                <a:ea typeface="Times New Roman"/>
                <a:cs typeface="Times New Roman"/>
                <a:sym typeface="Times New Roman"/>
              </a:rPr>
              <a:t>Adafruit (2014)</a:t>
            </a:r>
          </a:p>
        </p:txBody>
      </p:sp>
      <p:sp>
        <p:nvSpPr>
          <p:cNvPr id="219" name="Shape 219"/>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17</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Force</a:t>
            </a:r>
          </a:p>
        </p:txBody>
      </p:sp>
      <p:sp>
        <p:nvSpPr>
          <p:cNvPr id="225" name="Shape 225"/>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a:spcBef>
                <a:spcPts val="0"/>
              </a:spcBef>
              <a:buNone/>
            </a:pPr>
            <a:endParaRPr/>
          </a:p>
        </p:txBody>
      </p:sp>
      <p:sp>
        <p:nvSpPr>
          <p:cNvPr id="226" name="Shape 226"/>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18</a:t>
            </a:r>
          </a:p>
        </p:txBody>
      </p:sp>
      <p:pic>
        <p:nvPicPr>
          <p:cNvPr id="227" name="Shape 227"/>
          <p:cNvPicPr preferRelativeResize="0"/>
          <p:nvPr/>
        </p:nvPicPr>
        <p:blipFill>
          <a:blip r:embed="rId3">
            <a:alphaModFix/>
          </a:blip>
          <a:stretch>
            <a:fillRect/>
          </a:stretch>
        </p:blipFill>
        <p:spPr>
          <a:xfrm>
            <a:off x="838200" y="1308250"/>
            <a:ext cx="7405812" cy="36303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Chosen Final Design</a:t>
            </a:r>
          </a:p>
        </p:txBody>
      </p:sp>
      <p:sp>
        <p:nvSpPr>
          <p:cNvPr id="233" name="Shape 233"/>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19</a:t>
            </a:r>
          </a:p>
        </p:txBody>
      </p:sp>
      <p:pic>
        <p:nvPicPr>
          <p:cNvPr id="234" name="Shape 234"/>
          <p:cNvPicPr preferRelativeResize="0"/>
          <p:nvPr/>
        </p:nvPicPr>
        <p:blipFill>
          <a:blip r:embed="rId3">
            <a:alphaModFix/>
          </a:blip>
          <a:stretch>
            <a:fillRect/>
          </a:stretch>
        </p:blipFill>
        <p:spPr>
          <a:xfrm>
            <a:off x="956698" y="1219850"/>
            <a:ext cx="6959502" cy="39236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lvl="0" rtl="0">
              <a:spcBef>
                <a:spcPts val="0"/>
              </a:spcBef>
              <a:buNone/>
            </a:pPr>
            <a:r>
              <a:rPr lang="en"/>
              <a:t>The Need</a:t>
            </a:r>
          </a:p>
        </p:txBody>
      </p:sp>
      <p:sp>
        <p:nvSpPr>
          <p:cNvPr id="97" name="Shape 97"/>
          <p:cNvSpPr txBox="1">
            <a:spLocks noGrp="1"/>
          </p:cNvSpPr>
          <p:nvPr>
            <p:ph type="body" idx="1"/>
          </p:nvPr>
        </p:nvSpPr>
        <p:spPr>
          <a:xfrm>
            <a:off x="986050" y="1389475"/>
            <a:ext cx="6897600" cy="3630300"/>
          </a:xfrm>
          <a:prstGeom prst="rect">
            <a:avLst/>
          </a:prstGeom>
        </p:spPr>
        <p:txBody>
          <a:bodyPr lIns="91425" tIns="91425" rIns="91425" bIns="91425" anchor="t" anchorCtr="0">
            <a:noAutofit/>
          </a:bodyPr>
          <a:lstStyle/>
          <a:p>
            <a:pPr rtl="0">
              <a:spcBef>
                <a:spcPts val="0"/>
              </a:spcBef>
              <a:buNone/>
            </a:pPr>
            <a:endParaRPr sz="2400" b="1"/>
          </a:p>
          <a:p>
            <a:pPr rtl="0">
              <a:spcBef>
                <a:spcPts val="0"/>
              </a:spcBef>
              <a:buNone/>
            </a:pPr>
            <a:endParaRPr sz="2400" b="1"/>
          </a:p>
          <a:p>
            <a:pPr lvl="0" rtl="0">
              <a:spcBef>
                <a:spcPts val="0"/>
              </a:spcBef>
              <a:buNone/>
            </a:pPr>
            <a:endParaRPr sz="2400" b="1"/>
          </a:p>
          <a:p>
            <a:pPr rtl="0">
              <a:spcBef>
                <a:spcPts val="0"/>
              </a:spcBef>
              <a:buNone/>
            </a:pPr>
            <a:r>
              <a:rPr lang="en" sz="2400"/>
              <a:t>A device that can accurately quantify spasticity for cerebral palsy patients</a:t>
            </a:r>
          </a:p>
          <a:p>
            <a:pPr lvl="0" rtl="0">
              <a:spcBef>
                <a:spcPts val="0"/>
              </a:spcBef>
              <a:buNone/>
            </a:pPr>
            <a:r>
              <a:rPr lang="en" sz="2400"/>
              <a:t> </a:t>
            </a:r>
          </a:p>
        </p:txBody>
      </p:sp>
      <p:sp>
        <p:nvSpPr>
          <p:cNvPr id="98" name="Shape 98"/>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2</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Chosen Final Design</a:t>
            </a:r>
          </a:p>
        </p:txBody>
      </p:sp>
      <p:sp>
        <p:nvSpPr>
          <p:cNvPr id="240" name="Shape 240"/>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rtl="0">
              <a:spcBef>
                <a:spcPts val="0"/>
              </a:spcBef>
              <a:buNone/>
            </a:pPr>
            <a:r>
              <a:rPr lang="en" b="1"/>
              <a:t>Smartphone + Force Sensing Transducer</a:t>
            </a:r>
          </a:p>
          <a:p>
            <a:pPr rtl="0">
              <a:spcBef>
                <a:spcPts val="0"/>
              </a:spcBef>
              <a:buNone/>
            </a:pPr>
            <a:endParaRPr b="1"/>
          </a:p>
          <a:p>
            <a:pPr rtl="0">
              <a:lnSpc>
                <a:spcPct val="115000"/>
              </a:lnSpc>
              <a:spcBef>
                <a:spcPts val="0"/>
              </a:spcBef>
              <a:buNone/>
            </a:pPr>
            <a:r>
              <a:rPr lang="en"/>
              <a:t>Hardware:</a:t>
            </a:r>
          </a:p>
          <a:p>
            <a:pPr marL="457200" lvl="0" indent="-342900" rtl="0">
              <a:lnSpc>
                <a:spcPct val="115000"/>
              </a:lnSpc>
              <a:spcBef>
                <a:spcPts val="0"/>
              </a:spcBef>
              <a:buClr>
                <a:schemeClr val="dk2"/>
              </a:buClr>
              <a:buSzPct val="100000"/>
              <a:buFont typeface="Arial"/>
              <a:buChar char="-"/>
            </a:pPr>
            <a:r>
              <a:rPr lang="en"/>
              <a:t>All the force measured on active force sensing area</a:t>
            </a:r>
          </a:p>
          <a:p>
            <a:pPr marL="457200" lvl="0" indent="-342900" rtl="0">
              <a:lnSpc>
                <a:spcPct val="115000"/>
              </a:lnSpc>
              <a:spcBef>
                <a:spcPts val="0"/>
              </a:spcBef>
              <a:buClr>
                <a:schemeClr val="dk2"/>
              </a:buClr>
              <a:buSzPct val="100000"/>
              <a:buFont typeface="Arial"/>
              <a:buChar char="-"/>
            </a:pPr>
            <a:r>
              <a:rPr lang="en"/>
              <a:t>Size no larger than physician pocket</a:t>
            </a:r>
          </a:p>
          <a:p>
            <a:pPr marL="457200" lvl="0" indent="-342900" rtl="0">
              <a:lnSpc>
                <a:spcPct val="115000"/>
              </a:lnSpc>
              <a:spcBef>
                <a:spcPts val="0"/>
              </a:spcBef>
              <a:buClr>
                <a:schemeClr val="dk2"/>
              </a:buClr>
              <a:buSzPct val="100000"/>
              <a:buFont typeface="Arial"/>
              <a:buChar char="-"/>
            </a:pPr>
            <a:r>
              <a:rPr lang="en"/>
              <a:t>Secure Smartphone</a:t>
            </a:r>
          </a:p>
          <a:p>
            <a:pPr rtl="0">
              <a:lnSpc>
                <a:spcPct val="115000"/>
              </a:lnSpc>
              <a:spcBef>
                <a:spcPts val="0"/>
              </a:spcBef>
              <a:buNone/>
            </a:pPr>
            <a:endParaRPr/>
          </a:p>
          <a:p>
            <a:pPr rtl="0">
              <a:lnSpc>
                <a:spcPct val="115000"/>
              </a:lnSpc>
              <a:spcBef>
                <a:spcPts val="0"/>
              </a:spcBef>
              <a:buNone/>
            </a:pPr>
            <a:r>
              <a:rPr lang="en"/>
              <a:t>Software:</a:t>
            </a:r>
          </a:p>
          <a:p>
            <a:pPr marL="457200" lvl="0" indent="-342900" rtl="0">
              <a:lnSpc>
                <a:spcPct val="115000"/>
              </a:lnSpc>
              <a:spcBef>
                <a:spcPts val="0"/>
              </a:spcBef>
              <a:buClr>
                <a:schemeClr val="dk2"/>
              </a:buClr>
              <a:buSzPct val="100000"/>
              <a:buFont typeface="Arial"/>
              <a:buChar char="-"/>
            </a:pPr>
            <a:r>
              <a:rPr lang="en"/>
              <a:t>Centralized location for data processing</a:t>
            </a:r>
          </a:p>
          <a:p>
            <a:pPr>
              <a:spcBef>
                <a:spcPts val="0"/>
              </a:spcBef>
              <a:buNone/>
            </a:pPr>
            <a:endParaRPr/>
          </a:p>
        </p:txBody>
      </p:sp>
      <p:sp>
        <p:nvSpPr>
          <p:cNvPr id="241" name="Shape 241"/>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20</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Chosen Final Design</a:t>
            </a:r>
          </a:p>
        </p:txBody>
      </p:sp>
      <p:sp>
        <p:nvSpPr>
          <p:cNvPr id="247" name="Shape 247"/>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b="1"/>
              <a:t>Smartphone + Force Sensing Transducer</a:t>
            </a:r>
          </a:p>
          <a:p>
            <a:pPr rtl="0">
              <a:lnSpc>
                <a:spcPct val="115000"/>
              </a:lnSpc>
              <a:spcBef>
                <a:spcPts val="0"/>
              </a:spcBef>
              <a:buNone/>
            </a:pPr>
            <a:endParaRPr/>
          </a:p>
          <a:p>
            <a:pPr rtl="0">
              <a:lnSpc>
                <a:spcPct val="115000"/>
              </a:lnSpc>
              <a:spcBef>
                <a:spcPts val="0"/>
              </a:spcBef>
              <a:buNone/>
            </a:pPr>
            <a:r>
              <a:rPr lang="en"/>
              <a:t>More hardware specifics:</a:t>
            </a:r>
          </a:p>
          <a:p>
            <a:pPr marL="457200" lvl="0" indent="-342900" rtl="0">
              <a:lnSpc>
                <a:spcPct val="115000"/>
              </a:lnSpc>
              <a:spcBef>
                <a:spcPts val="0"/>
              </a:spcBef>
              <a:buClr>
                <a:schemeClr val="dk2"/>
              </a:buClr>
              <a:buSzPct val="100000"/>
              <a:buFont typeface="Arial"/>
              <a:buChar char="-"/>
            </a:pPr>
            <a:r>
              <a:rPr lang="en"/>
              <a:t>Intuitive use for physicians</a:t>
            </a:r>
          </a:p>
          <a:p>
            <a:pPr marL="457200" lvl="0" indent="-342900" rtl="0">
              <a:lnSpc>
                <a:spcPct val="115000"/>
              </a:lnSpc>
              <a:spcBef>
                <a:spcPts val="0"/>
              </a:spcBef>
              <a:buClr>
                <a:schemeClr val="dk2"/>
              </a:buClr>
              <a:buSzPct val="100000"/>
              <a:buFont typeface="Arial"/>
              <a:buChar char="-"/>
            </a:pPr>
            <a:r>
              <a:rPr lang="en"/>
              <a:t>Flexible metal with foam to increase comfortability</a:t>
            </a:r>
          </a:p>
          <a:p>
            <a:pPr marL="457200" lvl="0" indent="-342900" rtl="0">
              <a:lnSpc>
                <a:spcPct val="115000"/>
              </a:lnSpc>
              <a:spcBef>
                <a:spcPts val="0"/>
              </a:spcBef>
              <a:buClr>
                <a:schemeClr val="dk2"/>
              </a:buClr>
              <a:buSzPct val="100000"/>
              <a:buFont typeface="Arial"/>
              <a:buChar char="-"/>
            </a:pPr>
            <a:r>
              <a:rPr lang="en"/>
              <a:t>Aesthetically pleasing</a:t>
            </a:r>
          </a:p>
          <a:p>
            <a:pPr lvl="0">
              <a:spcBef>
                <a:spcPts val="0"/>
              </a:spcBef>
              <a:buNone/>
            </a:pPr>
            <a:endParaRPr/>
          </a:p>
        </p:txBody>
      </p:sp>
      <p:sp>
        <p:nvSpPr>
          <p:cNvPr id="248" name="Shape 248"/>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21</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lvl="0" rtl="0">
              <a:spcBef>
                <a:spcPts val="0"/>
              </a:spcBef>
              <a:buNone/>
            </a:pPr>
            <a:r>
              <a:rPr lang="en"/>
              <a:t>Updated Design Schedule</a:t>
            </a:r>
          </a:p>
        </p:txBody>
      </p:sp>
      <p:sp>
        <p:nvSpPr>
          <p:cNvPr id="254" name="Shape 254"/>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lvl="0" rtl="0">
              <a:spcBef>
                <a:spcPts val="0"/>
              </a:spcBef>
              <a:buNone/>
            </a:pPr>
            <a:endParaRPr/>
          </a:p>
        </p:txBody>
      </p:sp>
      <p:pic>
        <p:nvPicPr>
          <p:cNvPr id="255" name="Shape 255"/>
          <p:cNvPicPr preferRelativeResize="0"/>
          <p:nvPr/>
        </p:nvPicPr>
        <p:blipFill>
          <a:blip r:embed="rId3">
            <a:alphaModFix/>
          </a:blip>
          <a:stretch>
            <a:fillRect/>
          </a:stretch>
        </p:blipFill>
        <p:spPr>
          <a:xfrm>
            <a:off x="610450" y="1278525"/>
            <a:ext cx="7427212" cy="3630299"/>
          </a:xfrm>
          <a:prstGeom prst="rect">
            <a:avLst/>
          </a:prstGeom>
          <a:noFill/>
          <a:ln>
            <a:noFill/>
          </a:ln>
        </p:spPr>
      </p:pic>
      <p:sp>
        <p:nvSpPr>
          <p:cNvPr id="256" name="Shape 256"/>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22</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152400" y="101100"/>
            <a:ext cx="7921199" cy="1013999"/>
          </a:xfrm>
          <a:prstGeom prst="rect">
            <a:avLst/>
          </a:prstGeom>
        </p:spPr>
        <p:txBody>
          <a:bodyPr lIns="91425" tIns="91425" rIns="91425" bIns="91425" anchor="b" anchorCtr="0">
            <a:noAutofit/>
          </a:bodyPr>
          <a:lstStyle/>
          <a:p>
            <a:pPr>
              <a:spcBef>
                <a:spcPts val="0"/>
              </a:spcBef>
              <a:buNone/>
            </a:pPr>
            <a:r>
              <a:rPr lang="en"/>
              <a:t>Updated Team Responsibilities</a:t>
            </a:r>
          </a:p>
        </p:txBody>
      </p:sp>
      <p:sp>
        <p:nvSpPr>
          <p:cNvPr id="262" name="Shape 262"/>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a:spcBef>
                <a:spcPts val="0"/>
              </a:spcBef>
              <a:buNone/>
            </a:pPr>
            <a:endParaRPr/>
          </a:p>
        </p:txBody>
      </p:sp>
      <p:pic>
        <p:nvPicPr>
          <p:cNvPr id="263" name="Shape 263"/>
          <p:cNvPicPr preferRelativeResize="0"/>
          <p:nvPr/>
        </p:nvPicPr>
        <p:blipFill>
          <a:blip r:embed="rId3">
            <a:alphaModFix/>
          </a:blip>
          <a:stretch>
            <a:fillRect/>
          </a:stretch>
        </p:blipFill>
        <p:spPr>
          <a:xfrm>
            <a:off x="1368600" y="1466200"/>
            <a:ext cx="6120721" cy="3254950"/>
          </a:xfrm>
          <a:prstGeom prst="rect">
            <a:avLst/>
          </a:prstGeom>
          <a:noFill/>
          <a:ln>
            <a:noFill/>
          </a:ln>
        </p:spPr>
      </p:pic>
      <p:sp>
        <p:nvSpPr>
          <p:cNvPr id="264" name="Shape 264"/>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23</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Acknowledgements</a:t>
            </a:r>
          </a:p>
        </p:txBody>
      </p:sp>
      <p:sp>
        <p:nvSpPr>
          <p:cNvPr id="270" name="Shape 270"/>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a:spcBef>
                <a:spcPts val="0"/>
              </a:spcBef>
              <a:buNone/>
            </a:pPr>
            <a:endParaRPr/>
          </a:p>
        </p:txBody>
      </p:sp>
      <p:sp>
        <p:nvSpPr>
          <p:cNvPr id="271" name="Shape 271"/>
          <p:cNvSpPr txBox="1"/>
          <p:nvPr/>
        </p:nvSpPr>
        <p:spPr>
          <a:xfrm>
            <a:off x="457200" y="1278516"/>
            <a:ext cx="8229600" cy="3630300"/>
          </a:xfrm>
          <a:prstGeom prst="rect">
            <a:avLst/>
          </a:prstGeom>
          <a:noFill/>
          <a:ln>
            <a:noFill/>
          </a:ln>
        </p:spPr>
        <p:txBody>
          <a:bodyPr lIns="91425" tIns="91425" rIns="91425" bIns="91425" anchor="t" anchorCtr="0">
            <a:noAutofit/>
          </a:bodyPr>
          <a:lstStyle/>
          <a:p>
            <a:pPr lvl="0" algn="ctr" rtl="0">
              <a:lnSpc>
                <a:spcPct val="150000"/>
              </a:lnSpc>
              <a:spcBef>
                <a:spcPts val="0"/>
              </a:spcBef>
              <a:buNone/>
            </a:pPr>
            <a:endParaRPr sz="1800">
              <a:solidFill>
                <a:srgbClr val="1F497D"/>
              </a:solidFill>
            </a:endParaRPr>
          </a:p>
          <a:p>
            <a:pPr lvl="0" algn="ctr" rtl="0">
              <a:lnSpc>
                <a:spcPct val="150000"/>
              </a:lnSpc>
              <a:spcBef>
                <a:spcPts val="0"/>
              </a:spcBef>
              <a:buNone/>
            </a:pPr>
            <a:r>
              <a:rPr lang="en" sz="1800">
                <a:solidFill>
                  <a:srgbClr val="1F497D"/>
                </a:solidFill>
              </a:rPr>
              <a:t>Dr. Jack Engsberg</a:t>
            </a:r>
          </a:p>
          <a:p>
            <a:pPr lvl="0" algn="ctr" rtl="0">
              <a:lnSpc>
                <a:spcPct val="150000"/>
              </a:lnSpc>
              <a:spcBef>
                <a:spcPts val="0"/>
              </a:spcBef>
              <a:buNone/>
            </a:pPr>
            <a:r>
              <a:rPr lang="en" sz="1800">
                <a:solidFill>
                  <a:srgbClr val="1F497D"/>
                </a:solidFill>
              </a:rPr>
              <a:t>Olivia Sutton</a:t>
            </a:r>
          </a:p>
          <a:p>
            <a:pPr lvl="0" algn="ctr" rtl="0">
              <a:lnSpc>
                <a:spcPct val="150000"/>
              </a:lnSpc>
              <a:spcBef>
                <a:spcPts val="0"/>
              </a:spcBef>
              <a:buNone/>
            </a:pPr>
            <a:r>
              <a:rPr lang="en" sz="1800">
                <a:solidFill>
                  <a:srgbClr val="1F497D"/>
                </a:solidFill>
              </a:rPr>
              <a:t>Tony Wang</a:t>
            </a:r>
          </a:p>
          <a:p>
            <a:pPr lvl="0" algn="ctr" rtl="0">
              <a:lnSpc>
                <a:spcPct val="150000"/>
              </a:lnSpc>
              <a:spcBef>
                <a:spcPts val="0"/>
              </a:spcBef>
              <a:buNone/>
            </a:pPr>
            <a:r>
              <a:rPr lang="en" sz="1800">
                <a:solidFill>
                  <a:srgbClr val="1F497D"/>
                </a:solidFill>
              </a:rPr>
              <a:t>Dr. Joseph Klaesner</a:t>
            </a:r>
          </a:p>
          <a:p>
            <a:pPr lvl="0" algn="ctr" rtl="0">
              <a:lnSpc>
                <a:spcPct val="150000"/>
              </a:lnSpc>
              <a:spcBef>
                <a:spcPts val="0"/>
              </a:spcBef>
              <a:buNone/>
            </a:pPr>
            <a:r>
              <a:rPr lang="en" sz="1800">
                <a:solidFill>
                  <a:srgbClr val="1F497D"/>
                </a:solidFill>
              </a:rPr>
              <a:t>Anna Boone </a:t>
            </a:r>
          </a:p>
          <a:p>
            <a:pPr lvl="0" algn="ctr" rtl="0">
              <a:lnSpc>
                <a:spcPct val="150000"/>
              </a:lnSpc>
              <a:spcBef>
                <a:spcPts val="0"/>
              </a:spcBef>
              <a:buNone/>
            </a:pPr>
            <a:r>
              <a:rPr lang="en" sz="1800">
                <a:solidFill>
                  <a:srgbClr val="1F497D"/>
                </a:solidFill>
              </a:rPr>
              <a:t>Dr. John Standeven</a:t>
            </a:r>
          </a:p>
        </p:txBody>
      </p:sp>
      <p:sp>
        <p:nvSpPr>
          <p:cNvPr id="272" name="Shape 272"/>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24</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Modified Ashworth Scale</a:t>
            </a:r>
          </a:p>
        </p:txBody>
      </p:sp>
      <p:sp>
        <p:nvSpPr>
          <p:cNvPr id="104" name="Shape 104"/>
          <p:cNvSpPr txBox="1">
            <a:spLocks noGrp="1"/>
          </p:cNvSpPr>
          <p:nvPr>
            <p:ph type="body" idx="1"/>
          </p:nvPr>
        </p:nvSpPr>
        <p:spPr>
          <a:xfrm>
            <a:off x="111875" y="1233475"/>
            <a:ext cx="4452900" cy="33761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b="1"/>
              <a:t>Description: </a:t>
            </a:r>
            <a:r>
              <a:rPr lang="en"/>
              <a:t>Current standard examination that qualitatively characterizes spasticity</a:t>
            </a:r>
          </a:p>
          <a:p>
            <a:pPr lvl="0" rtl="0">
              <a:spcBef>
                <a:spcPts val="0"/>
              </a:spcBef>
              <a:buClr>
                <a:schemeClr val="dk1"/>
              </a:buClr>
              <a:buFont typeface="Arial"/>
              <a:buNone/>
            </a:pPr>
            <a:endParaRPr/>
          </a:p>
          <a:p>
            <a:pPr lvl="0" rtl="0">
              <a:spcBef>
                <a:spcPts val="0"/>
              </a:spcBef>
              <a:buClr>
                <a:schemeClr val="dk1"/>
              </a:buClr>
              <a:buSzPct val="61111"/>
              <a:buFont typeface="Arial"/>
              <a:buNone/>
            </a:pPr>
            <a:r>
              <a:rPr lang="en" b="1"/>
              <a:t>Pros:</a:t>
            </a:r>
          </a:p>
          <a:p>
            <a:pPr marL="457200" lvl="0" indent="-342900" rtl="0">
              <a:spcBef>
                <a:spcPts val="0"/>
              </a:spcBef>
              <a:buClr>
                <a:schemeClr val="dk2"/>
              </a:buClr>
              <a:buSzPct val="100000"/>
              <a:buFont typeface="Arial"/>
              <a:buChar char="●"/>
            </a:pPr>
            <a:r>
              <a:rPr lang="en"/>
              <a:t>Cheap, convenient, easy, versatile</a:t>
            </a:r>
          </a:p>
          <a:p>
            <a:pPr lvl="0" rtl="0">
              <a:spcBef>
                <a:spcPts val="0"/>
              </a:spcBef>
              <a:buClr>
                <a:schemeClr val="dk1"/>
              </a:buClr>
              <a:buFont typeface="Arial"/>
              <a:buNone/>
            </a:pPr>
            <a:endParaRPr/>
          </a:p>
          <a:p>
            <a:pPr lvl="0" rtl="0">
              <a:spcBef>
                <a:spcPts val="0"/>
              </a:spcBef>
              <a:buClr>
                <a:schemeClr val="dk1"/>
              </a:buClr>
              <a:buSzPct val="61111"/>
              <a:buFont typeface="Arial"/>
              <a:buNone/>
            </a:pPr>
            <a:r>
              <a:rPr lang="en" b="1"/>
              <a:t>Cons</a:t>
            </a:r>
            <a:r>
              <a:rPr lang="en"/>
              <a:t>:</a:t>
            </a:r>
          </a:p>
          <a:p>
            <a:pPr marL="457200" lvl="0" indent="-342900" rtl="0">
              <a:spcBef>
                <a:spcPts val="0"/>
              </a:spcBef>
              <a:buClr>
                <a:schemeClr val="dk2"/>
              </a:buClr>
              <a:buSzPct val="100000"/>
              <a:buFont typeface="Arial"/>
              <a:buChar char="●"/>
            </a:pPr>
            <a:r>
              <a:rPr lang="en"/>
              <a:t>Very inaccurate and unrepeatable</a:t>
            </a:r>
          </a:p>
          <a:p>
            <a:pPr marL="457200" lvl="0" indent="-342900">
              <a:spcBef>
                <a:spcPts val="0"/>
              </a:spcBef>
              <a:buClr>
                <a:schemeClr val="dk2"/>
              </a:buClr>
              <a:buSzPct val="100000"/>
              <a:buFont typeface="Arial"/>
              <a:buChar char="●"/>
            </a:pPr>
            <a:r>
              <a:rPr lang="en"/>
              <a:t>Hard to gain the intuition required to perform well</a:t>
            </a:r>
          </a:p>
        </p:txBody>
      </p:sp>
      <p:sp>
        <p:nvSpPr>
          <p:cNvPr id="105" name="Shape 105"/>
          <p:cNvSpPr txBox="1"/>
          <p:nvPr/>
        </p:nvSpPr>
        <p:spPr>
          <a:xfrm>
            <a:off x="6194775" y="4365100"/>
            <a:ext cx="2516700" cy="400799"/>
          </a:xfrm>
          <a:prstGeom prst="rect">
            <a:avLst/>
          </a:prstGeom>
          <a:noFill/>
          <a:ln>
            <a:noFill/>
          </a:ln>
        </p:spPr>
        <p:txBody>
          <a:bodyPr lIns="91425" tIns="91425" rIns="91425" bIns="91425" anchor="ctr" anchorCtr="0">
            <a:noAutofit/>
          </a:bodyPr>
          <a:lstStyle/>
          <a:p>
            <a:pPr lvl="0" algn="r" rtl="0">
              <a:spcBef>
                <a:spcPts val="0"/>
              </a:spcBef>
              <a:buNone/>
            </a:pPr>
            <a:r>
              <a:rPr lang="en" sz="1200">
                <a:solidFill>
                  <a:srgbClr val="000000"/>
                </a:solidFill>
                <a:latin typeface="Times New Roman"/>
                <a:ea typeface="Times New Roman"/>
                <a:cs typeface="Times New Roman"/>
                <a:sym typeface="Times New Roman"/>
              </a:rPr>
              <a:t> </a:t>
            </a:r>
            <a:r>
              <a:rPr lang="en" sz="1200" i="1">
                <a:solidFill>
                  <a:srgbClr val="000000"/>
                </a:solidFill>
                <a:latin typeface="Times New Roman"/>
                <a:ea typeface="Times New Roman"/>
                <a:cs typeface="Times New Roman"/>
                <a:sym typeface="Times New Roman"/>
              </a:rPr>
              <a:t>American Academy of Orthotists and Prosthetists, 2013</a:t>
            </a:r>
          </a:p>
        </p:txBody>
      </p:sp>
      <p:sp>
        <p:nvSpPr>
          <p:cNvPr id="106" name="Shape 106"/>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3</a:t>
            </a:r>
          </a:p>
        </p:txBody>
      </p:sp>
      <p:pic>
        <p:nvPicPr>
          <p:cNvPr id="107" name="Shape 107"/>
          <p:cNvPicPr preferRelativeResize="0"/>
          <p:nvPr/>
        </p:nvPicPr>
        <p:blipFill>
          <a:blip r:embed="rId3">
            <a:alphaModFix/>
          </a:blip>
          <a:stretch>
            <a:fillRect/>
          </a:stretch>
        </p:blipFill>
        <p:spPr>
          <a:xfrm>
            <a:off x="5288875" y="1565562"/>
            <a:ext cx="3367074" cy="26431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Project Scope</a:t>
            </a:r>
          </a:p>
        </p:txBody>
      </p:sp>
      <p:sp>
        <p:nvSpPr>
          <p:cNvPr id="113" name="Shape 113"/>
          <p:cNvSpPr txBox="1">
            <a:spLocks noGrp="1"/>
          </p:cNvSpPr>
          <p:nvPr>
            <p:ph type="body" idx="1"/>
          </p:nvPr>
        </p:nvSpPr>
        <p:spPr>
          <a:xfrm>
            <a:off x="453600" y="1758271"/>
            <a:ext cx="8236799" cy="2153100"/>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2400" b="1"/>
          </a:p>
          <a:p>
            <a:pPr lvl="0" rtl="0">
              <a:spcBef>
                <a:spcPts val="0"/>
              </a:spcBef>
              <a:buClr>
                <a:schemeClr val="dk1"/>
              </a:buClr>
              <a:buSzPct val="45833"/>
              <a:buFont typeface="Arial"/>
              <a:buNone/>
            </a:pPr>
            <a:r>
              <a:rPr lang="en" sz="2400"/>
              <a:t>Design a device (hardware+software) needed to measure the three major parameters that factor into spasticity: range of motion, velocity, and force</a:t>
            </a:r>
          </a:p>
          <a:p>
            <a:pPr>
              <a:spcBef>
                <a:spcPts val="0"/>
              </a:spcBef>
              <a:buNone/>
            </a:pPr>
            <a:endParaRPr/>
          </a:p>
        </p:txBody>
      </p:sp>
      <p:sp>
        <p:nvSpPr>
          <p:cNvPr id="114" name="Shape 114"/>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4</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Chosen Design Features</a:t>
            </a:r>
          </a:p>
        </p:txBody>
      </p:sp>
      <p:graphicFrame>
        <p:nvGraphicFramePr>
          <p:cNvPr id="120" name="Shape 120"/>
          <p:cNvGraphicFramePr/>
          <p:nvPr/>
        </p:nvGraphicFramePr>
        <p:xfrm>
          <a:off x="334125" y="1371475"/>
          <a:ext cx="3000000" cy="3000000"/>
        </p:xfrm>
        <a:graphic>
          <a:graphicData uri="http://schemas.openxmlformats.org/drawingml/2006/table">
            <a:tbl>
              <a:tblPr>
                <a:noFill/>
                <a:tableStyleId>{AED608BD-23E8-4256-977D-119A97646514}</a:tableStyleId>
              </a:tblPr>
              <a:tblGrid>
                <a:gridCol w="1176350"/>
                <a:gridCol w="2173125"/>
              </a:tblGrid>
              <a:tr h="520800">
                <a:tc>
                  <a:txBody>
                    <a:bodyPr/>
                    <a:lstStyle/>
                    <a:p>
                      <a:pPr lvl="0" rtl="0">
                        <a:lnSpc>
                          <a:spcPct val="115000"/>
                        </a:lnSpc>
                        <a:spcBef>
                          <a:spcPts val="0"/>
                        </a:spcBef>
                        <a:buNone/>
                      </a:pPr>
                      <a:r>
                        <a:rPr lang="en" sz="1300" b="1">
                          <a:solidFill>
                            <a:srgbClr val="FFFFFF"/>
                          </a:solidFill>
                          <a:latin typeface="Calibri"/>
                          <a:ea typeface="Calibri"/>
                          <a:cs typeface="Calibri"/>
                          <a:sym typeface="Calibri"/>
                        </a:rPr>
                        <a:t>Characteristic</a:t>
                      </a:r>
                    </a:p>
                  </a:txBody>
                  <a:tcPr marL="63500" marR="63500" marT="63500" marB="63500">
                    <a:lnL w="6350" cap="flat">
                      <a:solidFill>
                        <a:srgbClr val="F4B084"/>
                      </a:solidFill>
                      <a:prstDash val="solid"/>
                      <a:round/>
                      <a:headEnd type="none" w="med" len="med"/>
                      <a:tailEnd type="none" w="med" len="med"/>
                    </a:lnL>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solidFill>
                      <a:srgbClr val="ED7D31"/>
                    </a:solidFill>
                  </a:tcPr>
                </a:tc>
                <a:tc>
                  <a:txBody>
                    <a:bodyPr/>
                    <a:lstStyle/>
                    <a:p>
                      <a:pPr lvl="0" rtl="0">
                        <a:lnSpc>
                          <a:spcPct val="115000"/>
                        </a:lnSpc>
                        <a:spcBef>
                          <a:spcPts val="0"/>
                        </a:spcBef>
                        <a:buClr>
                          <a:schemeClr val="dk1"/>
                        </a:buClr>
                        <a:buSzPct val="84615"/>
                        <a:buFont typeface="Arial"/>
                        <a:buNone/>
                      </a:pPr>
                      <a:r>
                        <a:rPr lang="en" sz="1300" b="1">
                          <a:solidFill>
                            <a:srgbClr val="FFFFFF"/>
                          </a:solidFill>
                          <a:latin typeface="Calibri"/>
                          <a:ea typeface="Calibri"/>
                          <a:cs typeface="Calibri"/>
                          <a:sym typeface="Calibri"/>
                        </a:rPr>
                        <a:t>Specification</a:t>
                      </a:r>
                    </a:p>
                    <a:p>
                      <a:pPr lvl="0" rtl="0">
                        <a:lnSpc>
                          <a:spcPct val="115000"/>
                        </a:lnSpc>
                        <a:spcBef>
                          <a:spcPts val="0"/>
                        </a:spcBef>
                        <a:buNone/>
                      </a:pPr>
                      <a:endParaRPr sz="1300" b="1"/>
                    </a:p>
                  </a:txBody>
                  <a:tcPr marL="63500" marR="63500" marT="63500" marB="63500">
                    <a:lnR w="6350" cap="flat">
                      <a:solidFill>
                        <a:srgbClr val="F4B084"/>
                      </a:solidFill>
                      <a:prstDash val="solid"/>
                      <a:round/>
                      <a:headEnd type="none" w="med" len="med"/>
                      <a:tailEnd type="none" w="med" len="med"/>
                    </a:lnR>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solidFill>
                      <a:srgbClr val="ED7D31"/>
                    </a:solidFill>
                  </a:tcPr>
                </a:tc>
              </a:tr>
              <a:tr h="838725">
                <a:tc>
                  <a:txBody>
                    <a:bodyPr/>
                    <a:lstStyle/>
                    <a:p>
                      <a:pPr lvl="0" rtl="0">
                        <a:lnSpc>
                          <a:spcPct val="115000"/>
                        </a:lnSpc>
                        <a:spcBef>
                          <a:spcPts val="0"/>
                        </a:spcBef>
                        <a:buNone/>
                      </a:pPr>
                      <a:r>
                        <a:rPr lang="en" sz="1300" b="1">
                          <a:latin typeface="Calibri"/>
                          <a:ea typeface="Calibri"/>
                          <a:cs typeface="Calibri"/>
                          <a:sym typeface="Calibri"/>
                        </a:rPr>
                        <a:t>Cost</a:t>
                      </a:r>
                    </a:p>
                  </a:txBody>
                  <a:tcPr marL="63500" marR="63500" marT="63500" marB="63500">
                    <a:lnL w="6350" cap="flat">
                      <a:solidFill>
                        <a:srgbClr val="F4B084"/>
                      </a:solidFill>
                      <a:prstDash val="solid"/>
                      <a:round/>
                      <a:headEnd type="none" w="med" len="med"/>
                      <a:tailEnd type="none" w="med" len="med"/>
                    </a:lnL>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solidFill>
                      <a:srgbClr val="FCE4D6"/>
                    </a:solidFill>
                  </a:tcPr>
                </a:tc>
                <a:tc>
                  <a:txBody>
                    <a:bodyPr/>
                    <a:lstStyle/>
                    <a:p>
                      <a:pPr lvl="0" rtl="0">
                        <a:lnSpc>
                          <a:spcPct val="115000"/>
                        </a:lnSpc>
                        <a:spcBef>
                          <a:spcPts val="0"/>
                        </a:spcBef>
                        <a:buNone/>
                      </a:pPr>
                      <a:r>
                        <a:rPr lang="en" sz="1300">
                          <a:solidFill>
                            <a:schemeClr val="dk1"/>
                          </a:solidFill>
                          <a:latin typeface="Calibri"/>
                          <a:ea typeface="Calibri"/>
                          <a:cs typeface="Calibri"/>
                          <a:sym typeface="Calibri"/>
                        </a:rPr>
                        <a:t>Less than $200</a:t>
                      </a:r>
                    </a:p>
                  </a:txBody>
                  <a:tcPr marL="63500" marR="63500" marT="63500" marB="63500">
                    <a:lnR w="6350" cap="flat">
                      <a:solidFill>
                        <a:srgbClr val="F4B084"/>
                      </a:solidFill>
                      <a:prstDash val="solid"/>
                      <a:round/>
                      <a:headEnd type="none" w="med" len="med"/>
                      <a:tailEnd type="none" w="med" len="med"/>
                    </a:lnR>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solidFill>
                      <a:srgbClr val="FCE4D6"/>
                    </a:solidFill>
                  </a:tcPr>
                </a:tc>
              </a:tr>
              <a:tr h="609975">
                <a:tc>
                  <a:txBody>
                    <a:bodyPr/>
                    <a:lstStyle/>
                    <a:p>
                      <a:pPr lvl="0" rtl="0">
                        <a:lnSpc>
                          <a:spcPct val="115000"/>
                        </a:lnSpc>
                        <a:spcBef>
                          <a:spcPts val="0"/>
                        </a:spcBef>
                        <a:buNone/>
                      </a:pPr>
                      <a:r>
                        <a:rPr lang="en" sz="1300" b="1">
                          <a:latin typeface="Calibri"/>
                          <a:ea typeface="Calibri"/>
                          <a:cs typeface="Calibri"/>
                          <a:sym typeface="Calibri"/>
                        </a:rPr>
                        <a:t>Portability</a:t>
                      </a:r>
                    </a:p>
                  </a:txBody>
                  <a:tcPr marL="63500" marR="63500" marT="63500" marB="63500">
                    <a:lnL w="6350" cap="flat">
                      <a:solidFill>
                        <a:srgbClr val="F4B084"/>
                      </a:solidFill>
                      <a:prstDash val="solid"/>
                      <a:round/>
                      <a:headEnd type="none" w="med" len="med"/>
                      <a:tailEnd type="none" w="med" len="med"/>
                    </a:lnL>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tcPr>
                </a:tc>
                <a:tc>
                  <a:txBody>
                    <a:bodyPr/>
                    <a:lstStyle/>
                    <a:p>
                      <a:pPr lvl="0" rtl="0">
                        <a:lnSpc>
                          <a:spcPct val="115000"/>
                        </a:lnSpc>
                        <a:spcBef>
                          <a:spcPts val="0"/>
                        </a:spcBef>
                        <a:buNone/>
                      </a:pPr>
                      <a:r>
                        <a:rPr lang="en" sz="1300">
                          <a:solidFill>
                            <a:schemeClr val="dk1"/>
                          </a:solidFill>
                          <a:latin typeface="Calibri"/>
                          <a:ea typeface="Calibri"/>
                          <a:cs typeface="Calibri"/>
                          <a:sym typeface="Calibri"/>
                        </a:rPr>
                        <a:t>Does not require external power supply.</a:t>
                      </a:r>
                    </a:p>
                  </a:txBody>
                  <a:tcPr marL="63500" marR="63500" marT="63500" marB="63500">
                    <a:lnR w="6350" cap="flat">
                      <a:solidFill>
                        <a:srgbClr val="F4B084"/>
                      </a:solidFill>
                      <a:prstDash val="solid"/>
                      <a:round/>
                      <a:headEnd type="none" w="med" len="med"/>
                      <a:tailEnd type="none" w="med" len="med"/>
                    </a:lnR>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tcPr>
                </a:tc>
              </a:tr>
              <a:tr h="609975">
                <a:tc>
                  <a:txBody>
                    <a:bodyPr/>
                    <a:lstStyle/>
                    <a:p>
                      <a:pPr lvl="0" rtl="0">
                        <a:lnSpc>
                          <a:spcPct val="115000"/>
                        </a:lnSpc>
                        <a:spcBef>
                          <a:spcPts val="0"/>
                        </a:spcBef>
                        <a:buNone/>
                      </a:pPr>
                      <a:r>
                        <a:rPr lang="en" sz="1300" b="1">
                          <a:latin typeface="Calibri"/>
                          <a:ea typeface="Calibri"/>
                          <a:cs typeface="Calibri"/>
                          <a:sym typeface="Calibri"/>
                        </a:rPr>
                        <a:t>Accuracy</a:t>
                      </a:r>
                    </a:p>
                  </a:txBody>
                  <a:tcPr marL="63500" marR="63500" marT="63500" marB="63500">
                    <a:lnL w="6350" cap="flat">
                      <a:solidFill>
                        <a:srgbClr val="F4B084"/>
                      </a:solidFill>
                      <a:prstDash val="solid"/>
                      <a:round/>
                      <a:headEnd type="none" w="med" len="med"/>
                      <a:tailEnd type="none" w="med" len="med"/>
                    </a:lnL>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solidFill>
                      <a:srgbClr val="FCE4D6"/>
                    </a:solidFill>
                  </a:tcPr>
                </a:tc>
                <a:tc>
                  <a:txBody>
                    <a:bodyPr/>
                    <a:lstStyle/>
                    <a:p>
                      <a:pPr lvl="0" rtl="0">
                        <a:lnSpc>
                          <a:spcPct val="115000"/>
                        </a:lnSpc>
                        <a:spcBef>
                          <a:spcPts val="0"/>
                        </a:spcBef>
                        <a:buNone/>
                      </a:pPr>
                      <a:r>
                        <a:rPr lang="en" sz="1300">
                          <a:solidFill>
                            <a:schemeClr val="dk1"/>
                          </a:solidFill>
                          <a:latin typeface="Calibri"/>
                          <a:ea typeface="Calibri"/>
                          <a:cs typeface="Calibri"/>
                          <a:sym typeface="Calibri"/>
                        </a:rPr>
                        <a:t>Able to distinguish  between at least 5 categories of spasticity</a:t>
                      </a:r>
                    </a:p>
                  </a:txBody>
                  <a:tcPr marL="63500" marR="63500" marT="63500" marB="63500">
                    <a:lnR w="6350" cap="flat">
                      <a:solidFill>
                        <a:srgbClr val="F4B084"/>
                      </a:solidFill>
                      <a:prstDash val="solid"/>
                      <a:round/>
                      <a:headEnd type="none" w="med" len="med"/>
                      <a:tailEnd type="none" w="med" len="med"/>
                    </a:lnR>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solidFill>
                      <a:srgbClr val="FCE4D6"/>
                    </a:solidFill>
                  </a:tcPr>
                </a:tc>
              </a:tr>
              <a:tr h="838725">
                <a:tc>
                  <a:txBody>
                    <a:bodyPr/>
                    <a:lstStyle/>
                    <a:p>
                      <a:pPr lvl="0" rtl="0">
                        <a:lnSpc>
                          <a:spcPct val="115000"/>
                        </a:lnSpc>
                        <a:spcBef>
                          <a:spcPts val="0"/>
                        </a:spcBef>
                        <a:buNone/>
                      </a:pPr>
                      <a:r>
                        <a:rPr lang="en" sz="1300" b="1">
                          <a:latin typeface="Calibri"/>
                          <a:ea typeface="Calibri"/>
                          <a:cs typeface="Calibri"/>
                          <a:sym typeface="Calibri"/>
                        </a:rPr>
                        <a:t>Reliability </a:t>
                      </a:r>
                    </a:p>
                  </a:txBody>
                  <a:tcPr marL="63500" marR="63500" marT="63500" marB="63500">
                    <a:lnL w="6350" cap="flat">
                      <a:solidFill>
                        <a:srgbClr val="F4B084"/>
                      </a:solidFill>
                      <a:prstDash val="solid"/>
                      <a:round/>
                      <a:headEnd type="none" w="med" len="med"/>
                      <a:tailEnd type="none" w="med" len="med"/>
                    </a:lnL>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tcPr>
                </a:tc>
                <a:tc>
                  <a:txBody>
                    <a:bodyPr/>
                    <a:lstStyle/>
                    <a:p>
                      <a:pPr lvl="0" rtl="0">
                        <a:lnSpc>
                          <a:spcPct val="115000"/>
                        </a:lnSpc>
                        <a:spcBef>
                          <a:spcPts val="0"/>
                        </a:spcBef>
                        <a:buNone/>
                      </a:pPr>
                      <a:r>
                        <a:rPr lang="en" sz="1300">
                          <a:solidFill>
                            <a:schemeClr val="dk1"/>
                          </a:solidFill>
                          <a:latin typeface="Calibri"/>
                          <a:ea typeface="Calibri"/>
                          <a:cs typeface="Calibri"/>
                          <a:sym typeface="Calibri"/>
                        </a:rPr>
                        <a:t>Less than 10% error between repeated trials of the same patient on the same joint </a:t>
                      </a:r>
                    </a:p>
                  </a:txBody>
                  <a:tcPr marL="63500" marR="63500" marT="63500" marB="63500">
                    <a:lnR w="6350" cap="flat">
                      <a:solidFill>
                        <a:srgbClr val="F4B084"/>
                      </a:solidFill>
                      <a:prstDash val="solid"/>
                      <a:round/>
                      <a:headEnd type="none" w="med" len="med"/>
                      <a:tailEnd type="none" w="med" len="med"/>
                    </a:lnR>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tcPr>
                </a:tc>
              </a:tr>
            </a:tbl>
          </a:graphicData>
        </a:graphic>
      </p:graphicFrame>
      <p:sp>
        <p:nvSpPr>
          <p:cNvPr id="121" name="Shape 121"/>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5</a:t>
            </a:r>
          </a:p>
        </p:txBody>
      </p:sp>
      <p:graphicFrame>
        <p:nvGraphicFramePr>
          <p:cNvPr id="122" name="Shape 122"/>
          <p:cNvGraphicFramePr/>
          <p:nvPr/>
        </p:nvGraphicFramePr>
        <p:xfrm>
          <a:off x="3861850" y="1387750"/>
          <a:ext cx="3000000" cy="3000000"/>
        </p:xfrm>
        <a:graphic>
          <a:graphicData uri="http://schemas.openxmlformats.org/drawingml/2006/table">
            <a:tbl>
              <a:tblPr>
                <a:noFill/>
                <a:tableStyleId>{997A0D67-2875-4D8F-AFE5-47CC316442B2}</a:tableStyleId>
              </a:tblPr>
              <a:tblGrid>
                <a:gridCol w="1314075"/>
                <a:gridCol w="3047950"/>
              </a:tblGrid>
              <a:tr h="557225">
                <a:tc>
                  <a:txBody>
                    <a:bodyPr/>
                    <a:lstStyle/>
                    <a:p>
                      <a:pPr lvl="0" rtl="0">
                        <a:lnSpc>
                          <a:spcPct val="115000"/>
                        </a:lnSpc>
                        <a:spcBef>
                          <a:spcPts val="0"/>
                        </a:spcBef>
                        <a:buNone/>
                      </a:pPr>
                      <a:r>
                        <a:rPr lang="en" sz="1300" b="1">
                          <a:solidFill>
                            <a:srgbClr val="FFFFFF"/>
                          </a:solidFill>
                          <a:latin typeface="Calibri"/>
                          <a:ea typeface="Calibri"/>
                          <a:cs typeface="Calibri"/>
                          <a:sym typeface="Calibri"/>
                        </a:rPr>
                        <a:t>Characteristic</a:t>
                      </a:r>
                    </a:p>
                  </a:txBody>
                  <a:tcPr marL="63500" marR="63500" marT="63500" marB="63500">
                    <a:lnL w="6350" cap="flat">
                      <a:solidFill>
                        <a:srgbClr val="F4B084"/>
                      </a:solidFill>
                      <a:prstDash val="solid"/>
                      <a:round/>
                      <a:headEnd type="none" w="med" len="med"/>
                      <a:tailEnd type="none" w="med" len="med"/>
                    </a:lnL>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solidFill>
                      <a:srgbClr val="ED7D31"/>
                    </a:solidFill>
                  </a:tcPr>
                </a:tc>
                <a:tc>
                  <a:txBody>
                    <a:bodyPr/>
                    <a:lstStyle/>
                    <a:p>
                      <a:pPr lvl="0" rtl="0">
                        <a:lnSpc>
                          <a:spcPct val="115000"/>
                        </a:lnSpc>
                        <a:spcBef>
                          <a:spcPts val="0"/>
                        </a:spcBef>
                        <a:buNone/>
                      </a:pPr>
                      <a:r>
                        <a:rPr lang="en" sz="1300" b="1">
                          <a:solidFill>
                            <a:srgbClr val="FFFFFF"/>
                          </a:solidFill>
                          <a:latin typeface="Calibri"/>
                          <a:ea typeface="Calibri"/>
                          <a:cs typeface="Calibri"/>
                          <a:sym typeface="Calibri"/>
                        </a:rPr>
                        <a:t>Specification</a:t>
                      </a:r>
                    </a:p>
                    <a:p>
                      <a:pPr lvl="0" rtl="0">
                        <a:lnSpc>
                          <a:spcPct val="115000"/>
                        </a:lnSpc>
                        <a:spcBef>
                          <a:spcPts val="0"/>
                        </a:spcBef>
                        <a:buNone/>
                      </a:pPr>
                      <a:endParaRPr sz="1300" b="1"/>
                    </a:p>
                  </a:txBody>
                  <a:tcPr marL="63500" marR="63500" marT="63500" marB="63500">
                    <a:lnR w="6350" cap="flat">
                      <a:solidFill>
                        <a:srgbClr val="F4B084"/>
                      </a:solidFill>
                      <a:prstDash val="solid"/>
                      <a:round/>
                      <a:headEnd type="none" w="med" len="med"/>
                      <a:tailEnd type="none" w="med" len="med"/>
                    </a:lnR>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solidFill>
                      <a:srgbClr val="ED7D31"/>
                    </a:solidFill>
                  </a:tcPr>
                </a:tc>
              </a:tr>
              <a:tr h="824450">
                <a:tc>
                  <a:txBody>
                    <a:bodyPr/>
                    <a:lstStyle/>
                    <a:p>
                      <a:pPr lvl="0" rtl="0">
                        <a:spcBef>
                          <a:spcPts val="0"/>
                        </a:spcBef>
                        <a:buNone/>
                      </a:pPr>
                      <a:r>
                        <a:rPr lang="en" sz="1300" b="1">
                          <a:latin typeface="Calibri"/>
                          <a:ea typeface="Calibri"/>
                          <a:cs typeface="Calibri"/>
                          <a:sym typeface="Calibri"/>
                        </a:rPr>
                        <a:t>Versatility</a:t>
                      </a:r>
                    </a:p>
                  </a:txBody>
                  <a:tcPr marL="91425" marR="91425" marT="91425" marB="91425">
                    <a:lnL w="6350" cap="flat">
                      <a:solidFill>
                        <a:srgbClr val="F4B084"/>
                      </a:solidFill>
                      <a:prstDash val="solid"/>
                      <a:round/>
                      <a:headEnd type="none" w="med" len="med"/>
                      <a:tailEnd type="none" w="med" len="med"/>
                    </a:lnL>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solidFill>
                      <a:srgbClr val="FCE4D6"/>
                    </a:solidFill>
                  </a:tcPr>
                </a:tc>
                <a:tc>
                  <a:txBody>
                    <a:bodyPr/>
                    <a:lstStyle/>
                    <a:p>
                      <a:pPr lvl="0" rtl="0">
                        <a:spcBef>
                          <a:spcPts val="0"/>
                        </a:spcBef>
                        <a:buClr>
                          <a:schemeClr val="dk1"/>
                        </a:buClr>
                        <a:buSzPct val="84615"/>
                        <a:buFont typeface="Arial"/>
                        <a:buNone/>
                      </a:pPr>
                      <a:r>
                        <a:rPr lang="en" sz="1300">
                          <a:solidFill>
                            <a:schemeClr val="dk1"/>
                          </a:solidFill>
                          <a:latin typeface="Calibri"/>
                          <a:ea typeface="Calibri"/>
                          <a:cs typeface="Calibri"/>
                          <a:sym typeface="Calibri"/>
                        </a:rPr>
                        <a:t>Must accommodate a shin or wrist ranging from 15 cm to 45 cm in circumference</a:t>
                      </a:r>
                    </a:p>
                    <a:p>
                      <a:pPr lvl="0" rtl="0">
                        <a:spcBef>
                          <a:spcPts val="0"/>
                        </a:spcBef>
                        <a:buNone/>
                      </a:pPr>
                      <a:endParaRPr sz="1300">
                        <a:latin typeface="Calibri"/>
                        <a:ea typeface="Calibri"/>
                        <a:cs typeface="Calibri"/>
                        <a:sym typeface="Calibri"/>
                      </a:endParaRPr>
                    </a:p>
                  </a:txBody>
                  <a:tcPr marL="91425" marR="91425" marT="91425" marB="91425">
                    <a:lnR w="6350" cap="flat">
                      <a:solidFill>
                        <a:srgbClr val="F4B084"/>
                      </a:solidFill>
                      <a:prstDash val="solid"/>
                      <a:round/>
                      <a:headEnd type="none" w="med" len="med"/>
                      <a:tailEnd type="none" w="med" len="med"/>
                    </a:lnR>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solidFill>
                      <a:srgbClr val="FCE4D6"/>
                    </a:solidFill>
                  </a:tcPr>
                </a:tc>
              </a:tr>
              <a:tr h="417050">
                <a:tc>
                  <a:txBody>
                    <a:bodyPr/>
                    <a:lstStyle/>
                    <a:p>
                      <a:pPr lvl="0" rtl="0">
                        <a:spcBef>
                          <a:spcPts val="0"/>
                        </a:spcBef>
                        <a:buNone/>
                      </a:pPr>
                      <a:r>
                        <a:rPr lang="en" sz="1300" b="1">
                          <a:latin typeface="Calibri"/>
                          <a:ea typeface="Calibri"/>
                          <a:cs typeface="Calibri"/>
                          <a:sym typeface="Calibri"/>
                        </a:rPr>
                        <a:t>Size</a:t>
                      </a:r>
                    </a:p>
                  </a:txBody>
                  <a:tcPr marL="91425" marR="91425" marT="91425" marB="91425">
                    <a:lnL w="6350" cap="flat">
                      <a:solidFill>
                        <a:srgbClr val="F4B084"/>
                      </a:solidFill>
                      <a:prstDash val="solid"/>
                      <a:round/>
                      <a:headEnd type="none" w="med" len="med"/>
                      <a:tailEnd type="none" w="med" len="med"/>
                    </a:lnL>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tcPr>
                </a:tc>
                <a:tc>
                  <a:txBody>
                    <a:bodyPr/>
                    <a:lstStyle/>
                    <a:p>
                      <a:pPr lvl="0" rtl="0">
                        <a:spcBef>
                          <a:spcPts val="0"/>
                        </a:spcBef>
                        <a:buClr>
                          <a:schemeClr val="dk1"/>
                        </a:buClr>
                        <a:buSzPct val="84615"/>
                        <a:buFont typeface="Arial"/>
                        <a:buNone/>
                      </a:pPr>
                      <a:r>
                        <a:rPr lang="en" sz="1300">
                          <a:solidFill>
                            <a:schemeClr val="dk1"/>
                          </a:solidFill>
                          <a:latin typeface="Calibri"/>
                          <a:ea typeface="Calibri"/>
                          <a:cs typeface="Calibri"/>
                          <a:sym typeface="Calibri"/>
                        </a:rPr>
                        <a:t>Ideally no larger than 21.6 x 19 x 5 cm</a:t>
                      </a:r>
                    </a:p>
                    <a:p>
                      <a:pPr lvl="0" rtl="0">
                        <a:spcBef>
                          <a:spcPts val="0"/>
                        </a:spcBef>
                        <a:buNone/>
                      </a:pPr>
                      <a:endParaRPr sz="1300">
                        <a:latin typeface="Calibri"/>
                        <a:ea typeface="Calibri"/>
                        <a:cs typeface="Calibri"/>
                        <a:sym typeface="Calibri"/>
                      </a:endParaRPr>
                    </a:p>
                  </a:txBody>
                  <a:tcPr marL="91425" marR="91425" marT="91425" marB="91425">
                    <a:lnR w="6350" cap="flat">
                      <a:solidFill>
                        <a:srgbClr val="F4B084"/>
                      </a:solidFill>
                      <a:prstDash val="solid"/>
                      <a:round/>
                      <a:headEnd type="none" w="med" len="med"/>
                      <a:tailEnd type="none" w="med" len="med"/>
                    </a:lnR>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tcPr>
                </a:tc>
              </a:tr>
              <a:tr h="630275">
                <a:tc>
                  <a:txBody>
                    <a:bodyPr/>
                    <a:lstStyle/>
                    <a:p>
                      <a:pPr lvl="0" rtl="0">
                        <a:spcBef>
                          <a:spcPts val="0"/>
                        </a:spcBef>
                        <a:buNone/>
                      </a:pPr>
                      <a:r>
                        <a:rPr lang="en" sz="1300" b="1">
                          <a:latin typeface="Calibri"/>
                          <a:ea typeface="Calibri"/>
                          <a:cs typeface="Calibri"/>
                          <a:sym typeface="Calibri"/>
                        </a:rPr>
                        <a:t>Training</a:t>
                      </a:r>
                    </a:p>
                  </a:txBody>
                  <a:tcPr marL="91425" marR="91425" marT="91425" marB="91425">
                    <a:lnL w="6350" cap="flat">
                      <a:solidFill>
                        <a:srgbClr val="F4B084"/>
                      </a:solidFill>
                      <a:prstDash val="solid"/>
                      <a:round/>
                      <a:headEnd type="none" w="med" len="med"/>
                      <a:tailEnd type="none" w="med" len="med"/>
                    </a:lnL>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solidFill>
                      <a:srgbClr val="FCE4D6"/>
                    </a:solidFill>
                  </a:tcPr>
                </a:tc>
                <a:tc>
                  <a:txBody>
                    <a:bodyPr/>
                    <a:lstStyle/>
                    <a:p>
                      <a:pPr lvl="0" rtl="0">
                        <a:spcBef>
                          <a:spcPts val="0"/>
                        </a:spcBef>
                        <a:buNone/>
                      </a:pPr>
                      <a:r>
                        <a:rPr lang="en" sz="1300">
                          <a:solidFill>
                            <a:schemeClr val="dk1"/>
                          </a:solidFill>
                          <a:latin typeface="Calibri"/>
                          <a:ea typeface="Calibri"/>
                          <a:cs typeface="Calibri"/>
                          <a:sym typeface="Calibri"/>
                        </a:rPr>
                        <a:t>Must not require more than 10 minutes of training for a physician to effectively use. </a:t>
                      </a:r>
                    </a:p>
                  </a:txBody>
                  <a:tcPr marL="91425" marR="91425" marT="91425" marB="91425">
                    <a:lnR w="6350" cap="flat">
                      <a:solidFill>
                        <a:srgbClr val="F4B084"/>
                      </a:solidFill>
                      <a:prstDash val="solid"/>
                      <a:round/>
                      <a:headEnd type="none" w="med" len="med"/>
                      <a:tailEnd type="none" w="med" len="med"/>
                    </a:lnR>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solidFill>
                      <a:srgbClr val="FCE4D6"/>
                    </a:solidFill>
                  </a:tcPr>
                </a:tc>
              </a:tr>
              <a:tr h="725375">
                <a:tc>
                  <a:txBody>
                    <a:bodyPr/>
                    <a:lstStyle/>
                    <a:p>
                      <a:pPr lvl="0" rtl="0">
                        <a:spcBef>
                          <a:spcPts val="0"/>
                        </a:spcBef>
                        <a:buNone/>
                      </a:pPr>
                      <a:r>
                        <a:rPr lang="en" sz="1300" b="1">
                          <a:latin typeface="Calibri"/>
                          <a:ea typeface="Calibri"/>
                          <a:cs typeface="Calibri"/>
                          <a:sym typeface="Calibri"/>
                        </a:rPr>
                        <a:t>Ease of Use</a:t>
                      </a:r>
                    </a:p>
                  </a:txBody>
                  <a:tcPr marL="91425" marR="91425" marT="91425" marB="91425">
                    <a:lnL w="6350" cap="flat">
                      <a:solidFill>
                        <a:srgbClr val="F4B084"/>
                      </a:solidFill>
                      <a:prstDash val="solid"/>
                      <a:round/>
                      <a:headEnd type="none" w="med" len="med"/>
                      <a:tailEnd type="none" w="med" len="med"/>
                    </a:lnL>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tcPr>
                </a:tc>
                <a:tc>
                  <a:txBody>
                    <a:bodyPr/>
                    <a:lstStyle/>
                    <a:p>
                      <a:pPr lvl="0" rtl="0">
                        <a:spcBef>
                          <a:spcPts val="0"/>
                        </a:spcBef>
                        <a:buNone/>
                      </a:pPr>
                      <a:r>
                        <a:rPr lang="en" sz="1300">
                          <a:solidFill>
                            <a:schemeClr val="dk1"/>
                          </a:solidFill>
                          <a:latin typeface="Calibri"/>
                          <a:ea typeface="Calibri"/>
                          <a:cs typeface="Calibri"/>
                          <a:sym typeface="Calibri"/>
                        </a:rPr>
                        <a:t>Must have a simple interface and a corresponding test that can be quickly performed</a:t>
                      </a:r>
                    </a:p>
                  </a:txBody>
                  <a:tcPr marL="91425" marR="91425" marT="91425" marB="91425">
                    <a:lnR w="6350" cap="flat">
                      <a:solidFill>
                        <a:srgbClr val="F4B084"/>
                      </a:solidFill>
                      <a:prstDash val="solid"/>
                      <a:round/>
                      <a:headEnd type="none" w="med" len="med"/>
                      <a:tailEnd type="none" w="med" len="med"/>
                    </a:lnR>
                    <a:lnT w="6350" cap="flat">
                      <a:solidFill>
                        <a:srgbClr val="F4B084"/>
                      </a:solidFill>
                      <a:prstDash val="solid"/>
                      <a:round/>
                      <a:headEnd type="none" w="med" len="med"/>
                      <a:tailEnd type="none" w="med" len="med"/>
                    </a:lnT>
                    <a:lnB w="6350" cap="flat">
                      <a:solidFill>
                        <a:srgbClr val="F4B084"/>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Design Alternatives</a:t>
            </a:r>
          </a:p>
        </p:txBody>
      </p:sp>
      <p:sp>
        <p:nvSpPr>
          <p:cNvPr id="128" name="Shape 128"/>
          <p:cNvSpPr txBox="1">
            <a:spLocks noGrp="1"/>
          </p:cNvSpPr>
          <p:nvPr>
            <p:ph type="body" idx="1"/>
          </p:nvPr>
        </p:nvSpPr>
        <p:spPr>
          <a:xfrm>
            <a:off x="457200" y="1507116"/>
            <a:ext cx="8229600" cy="3630300"/>
          </a:xfrm>
          <a:prstGeom prst="rect">
            <a:avLst/>
          </a:prstGeom>
        </p:spPr>
        <p:txBody>
          <a:bodyPr lIns="91425" tIns="91425" rIns="91425" bIns="91425" anchor="t" anchorCtr="0">
            <a:noAutofit/>
          </a:bodyPr>
          <a:lstStyle/>
          <a:p>
            <a:pPr marL="457200" lvl="0" indent="-381000" rtl="0">
              <a:lnSpc>
                <a:spcPct val="150000"/>
              </a:lnSpc>
              <a:spcBef>
                <a:spcPts val="0"/>
              </a:spcBef>
              <a:buClr>
                <a:schemeClr val="dk2"/>
              </a:buClr>
              <a:buSzPct val="100000"/>
              <a:buFont typeface="Arial"/>
              <a:buChar char="●"/>
            </a:pPr>
            <a:r>
              <a:rPr lang="en" sz="2400"/>
              <a:t>Range of Motion</a:t>
            </a:r>
          </a:p>
          <a:p>
            <a:pPr marL="457200" lvl="0" indent="-381000" rtl="0">
              <a:lnSpc>
                <a:spcPct val="150000"/>
              </a:lnSpc>
              <a:spcBef>
                <a:spcPts val="0"/>
              </a:spcBef>
              <a:buClr>
                <a:schemeClr val="dk2"/>
              </a:buClr>
              <a:buSzPct val="100000"/>
              <a:buFont typeface="Arial"/>
              <a:buChar char="●"/>
            </a:pPr>
            <a:r>
              <a:rPr lang="en" sz="2400"/>
              <a:t>Velocity</a:t>
            </a:r>
          </a:p>
          <a:p>
            <a:pPr marL="457200" lvl="0" indent="-381000">
              <a:lnSpc>
                <a:spcPct val="150000"/>
              </a:lnSpc>
              <a:spcBef>
                <a:spcPts val="0"/>
              </a:spcBef>
              <a:buClr>
                <a:schemeClr val="dk2"/>
              </a:buClr>
              <a:buSzPct val="100000"/>
              <a:buFont typeface="Arial"/>
              <a:buChar char="●"/>
            </a:pPr>
            <a:r>
              <a:rPr lang="en" sz="2400"/>
              <a:t>Resistive Force</a:t>
            </a:r>
          </a:p>
        </p:txBody>
      </p:sp>
      <p:sp>
        <p:nvSpPr>
          <p:cNvPr id="129" name="Shape 129"/>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6</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58625" y="119975"/>
            <a:ext cx="8140500" cy="1013999"/>
          </a:xfrm>
          <a:prstGeom prst="rect">
            <a:avLst/>
          </a:prstGeom>
        </p:spPr>
        <p:txBody>
          <a:bodyPr lIns="91425" tIns="91425" rIns="91425" bIns="91425" anchor="b" anchorCtr="0">
            <a:noAutofit/>
          </a:bodyPr>
          <a:lstStyle/>
          <a:p>
            <a:pPr rtl="0">
              <a:spcBef>
                <a:spcPts val="0"/>
              </a:spcBef>
              <a:buNone/>
            </a:pPr>
            <a:r>
              <a:rPr lang="en" sz="3000"/>
              <a:t>Range of Motion and Velocity </a:t>
            </a:r>
          </a:p>
          <a:p>
            <a:pPr>
              <a:spcBef>
                <a:spcPts val="0"/>
              </a:spcBef>
              <a:buNone/>
            </a:pPr>
            <a:r>
              <a:rPr lang="en" sz="3000"/>
              <a:t>Sensing Devices</a:t>
            </a:r>
          </a:p>
        </p:txBody>
      </p:sp>
      <p:sp>
        <p:nvSpPr>
          <p:cNvPr id="135" name="Shape 135"/>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marL="457200" lvl="0" indent="-381000" rtl="0">
              <a:spcBef>
                <a:spcPts val="0"/>
              </a:spcBef>
              <a:buClr>
                <a:schemeClr val="dk2"/>
              </a:buClr>
              <a:buSzPct val="100000"/>
              <a:buFont typeface="Arial"/>
              <a:buChar char="●"/>
            </a:pPr>
            <a:r>
              <a:rPr lang="en" sz="2400"/>
              <a:t>Xbox Kinect</a:t>
            </a:r>
          </a:p>
          <a:p>
            <a:pPr lvl="0" rtl="0">
              <a:spcBef>
                <a:spcPts val="0"/>
              </a:spcBef>
              <a:buNone/>
            </a:pPr>
            <a:endParaRPr sz="2400"/>
          </a:p>
          <a:p>
            <a:pPr marL="457200" lvl="0" indent="-381000" rtl="0">
              <a:spcBef>
                <a:spcPts val="0"/>
              </a:spcBef>
              <a:buClr>
                <a:schemeClr val="dk2"/>
              </a:buClr>
              <a:buSzPct val="100000"/>
              <a:buFont typeface="Arial"/>
              <a:buChar char="●"/>
            </a:pPr>
            <a:r>
              <a:rPr lang="en" sz="2400"/>
              <a:t>Dartfish</a:t>
            </a:r>
          </a:p>
          <a:p>
            <a:pPr lvl="0" rtl="0">
              <a:spcBef>
                <a:spcPts val="0"/>
              </a:spcBef>
              <a:buNone/>
            </a:pPr>
            <a:endParaRPr sz="2400"/>
          </a:p>
          <a:p>
            <a:pPr marL="457200" lvl="0" indent="-381000" rtl="0">
              <a:spcBef>
                <a:spcPts val="0"/>
              </a:spcBef>
              <a:buClr>
                <a:schemeClr val="dk2"/>
              </a:buClr>
              <a:buSzPct val="100000"/>
              <a:buFont typeface="Arial"/>
              <a:buChar char="●"/>
            </a:pPr>
            <a:r>
              <a:rPr lang="en" sz="2400"/>
              <a:t>Accelerometer</a:t>
            </a:r>
          </a:p>
          <a:p>
            <a:pPr lvl="0" rtl="0">
              <a:spcBef>
                <a:spcPts val="0"/>
              </a:spcBef>
              <a:buNone/>
            </a:pPr>
            <a:endParaRPr sz="2400"/>
          </a:p>
          <a:p>
            <a:pPr marL="457200" lvl="0" indent="-381000">
              <a:spcBef>
                <a:spcPts val="0"/>
              </a:spcBef>
              <a:buClr>
                <a:schemeClr val="dk2"/>
              </a:buClr>
              <a:buSzPct val="100000"/>
              <a:buFont typeface="Arial"/>
              <a:buChar char="●"/>
            </a:pPr>
            <a:r>
              <a:rPr lang="en" sz="2400"/>
              <a:t>Smartphone Accelerometer</a:t>
            </a:r>
          </a:p>
        </p:txBody>
      </p:sp>
      <p:sp>
        <p:nvSpPr>
          <p:cNvPr id="136" name="Shape 136"/>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7</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Xbox Kinect</a:t>
            </a:r>
          </a:p>
        </p:txBody>
      </p:sp>
      <p:sp>
        <p:nvSpPr>
          <p:cNvPr id="142" name="Shape 142"/>
          <p:cNvSpPr txBox="1">
            <a:spLocks noGrp="1"/>
          </p:cNvSpPr>
          <p:nvPr>
            <p:ph type="body" idx="1"/>
          </p:nvPr>
        </p:nvSpPr>
        <p:spPr>
          <a:xfrm>
            <a:off x="300475" y="1278525"/>
            <a:ext cx="4143899" cy="3630300"/>
          </a:xfrm>
          <a:prstGeom prst="rect">
            <a:avLst/>
          </a:prstGeom>
        </p:spPr>
        <p:txBody>
          <a:bodyPr lIns="91425" tIns="91425" rIns="91425" bIns="91425" anchor="t" anchorCtr="0">
            <a:noAutofit/>
          </a:bodyPr>
          <a:lstStyle/>
          <a:p>
            <a:pPr rtl="0">
              <a:spcBef>
                <a:spcPts val="0"/>
              </a:spcBef>
              <a:buNone/>
            </a:pPr>
            <a:r>
              <a:rPr lang="en" b="1"/>
              <a:t>Description: </a:t>
            </a:r>
            <a:r>
              <a:rPr lang="en"/>
              <a:t>Camera system that can connect to a computer to track and record movement</a:t>
            </a:r>
          </a:p>
          <a:p>
            <a:pPr rtl="0">
              <a:spcBef>
                <a:spcPts val="0"/>
              </a:spcBef>
              <a:buNone/>
            </a:pPr>
            <a:endParaRPr/>
          </a:p>
          <a:p>
            <a:pPr rtl="0">
              <a:spcBef>
                <a:spcPts val="0"/>
              </a:spcBef>
              <a:buNone/>
            </a:pPr>
            <a:r>
              <a:rPr lang="en" b="1"/>
              <a:t>Pros: </a:t>
            </a:r>
          </a:p>
          <a:p>
            <a:pPr marL="457200" lvl="0" indent="-342900" rtl="0">
              <a:spcBef>
                <a:spcPts val="0"/>
              </a:spcBef>
              <a:buClr>
                <a:schemeClr val="dk2"/>
              </a:buClr>
              <a:buSzPct val="100000"/>
              <a:buFont typeface="Arial"/>
              <a:buChar char="●"/>
            </a:pPr>
            <a:r>
              <a:rPr lang="en"/>
              <a:t>Easily connected to any computer</a:t>
            </a:r>
          </a:p>
          <a:p>
            <a:pPr rtl="0">
              <a:spcBef>
                <a:spcPts val="0"/>
              </a:spcBef>
              <a:buNone/>
            </a:pPr>
            <a:endParaRPr/>
          </a:p>
          <a:p>
            <a:pPr lvl="0" rtl="0">
              <a:spcBef>
                <a:spcPts val="0"/>
              </a:spcBef>
              <a:buNone/>
            </a:pPr>
            <a:r>
              <a:rPr lang="en" b="1"/>
              <a:t>Cons</a:t>
            </a:r>
            <a:r>
              <a:rPr lang="en"/>
              <a:t>: </a:t>
            </a:r>
          </a:p>
          <a:p>
            <a:pPr marL="457200" lvl="0" indent="-342900" rtl="0">
              <a:spcBef>
                <a:spcPts val="0"/>
              </a:spcBef>
              <a:buClr>
                <a:schemeClr val="dk2"/>
              </a:buClr>
              <a:buSzPct val="100000"/>
              <a:buFont typeface="Arial"/>
              <a:buChar char="●"/>
            </a:pPr>
            <a:r>
              <a:rPr lang="en"/>
              <a:t>Lacks portability</a:t>
            </a:r>
          </a:p>
          <a:p>
            <a:pPr marL="457200" lvl="0" indent="-342900" rtl="0">
              <a:spcBef>
                <a:spcPts val="0"/>
              </a:spcBef>
              <a:buClr>
                <a:schemeClr val="dk2"/>
              </a:buClr>
              <a:buSzPct val="100000"/>
              <a:buFont typeface="Arial"/>
              <a:buChar char="●"/>
            </a:pPr>
            <a:r>
              <a:rPr lang="en"/>
              <a:t>Physician performing test may make it inaccurate</a:t>
            </a:r>
          </a:p>
          <a:p>
            <a:pPr lvl="0">
              <a:spcBef>
                <a:spcPts val="0"/>
              </a:spcBef>
              <a:buClr>
                <a:srgbClr val="000000"/>
              </a:buClr>
              <a:buFont typeface="Arial"/>
              <a:buNone/>
            </a:pPr>
            <a:endParaRPr/>
          </a:p>
        </p:txBody>
      </p:sp>
      <p:sp>
        <p:nvSpPr>
          <p:cNvPr id="143" name="Shape 143"/>
          <p:cNvSpPr txBox="1"/>
          <p:nvPr/>
        </p:nvSpPr>
        <p:spPr>
          <a:xfrm>
            <a:off x="6246150" y="4474400"/>
            <a:ext cx="2822999" cy="585599"/>
          </a:xfrm>
          <a:prstGeom prst="rect">
            <a:avLst/>
          </a:prstGeom>
          <a:noFill/>
          <a:ln>
            <a:noFill/>
          </a:ln>
        </p:spPr>
        <p:txBody>
          <a:bodyPr lIns="91425" tIns="91425" rIns="91425" bIns="91425" anchor="ctr" anchorCtr="0">
            <a:noAutofit/>
          </a:bodyPr>
          <a:lstStyle/>
          <a:p>
            <a:pPr lvl="0" algn="r" rtl="0">
              <a:spcBef>
                <a:spcPts val="0"/>
              </a:spcBef>
              <a:buNone/>
            </a:pPr>
            <a:r>
              <a:rPr lang="en" sz="1200">
                <a:solidFill>
                  <a:schemeClr val="dk1"/>
                </a:solidFill>
                <a:latin typeface="Times New Roman"/>
                <a:ea typeface="Times New Roman"/>
                <a:cs typeface="Times New Roman"/>
                <a:sym typeface="Times New Roman"/>
              </a:rPr>
              <a:t>Medical Expo (2014)</a:t>
            </a:r>
          </a:p>
        </p:txBody>
      </p:sp>
      <p:pic>
        <p:nvPicPr>
          <p:cNvPr id="144" name="Shape 144"/>
          <p:cNvPicPr preferRelativeResize="0"/>
          <p:nvPr/>
        </p:nvPicPr>
        <p:blipFill>
          <a:blip r:embed="rId3">
            <a:alphaModFix/>
          </a:blip>
          <a:stretch>
            <a:fillRect/>
          </a:stretch>
        </p:blipFill>
        <p:spPr>
          <a:xfrm>
            <a:off x="4362700" y="1509975"/>
            <a:ext cx="4601123" cy="3014999"/>
          </a:xfrm>
          <a:prstGeom prst="rect">
            <a:avLst/>
          </a:prstGeom>
          <a:noFill/>
          <a:ln>
            <a:noFill/>
          </a:ln>
        </p:spPr>
      </p:pic>
      <p:sp>
        <p:nvSpPr>
          <p:cNvPr id="145" name="Shape 145"/>
          <p:cNvSpPr txBox="1"/>
          <p:nvPr/>
        </p:nvSpPr>
        <p:spPr>
          <a:xfrm>
            <a:off x="8165775" y="48115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8</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Dartfish</a:t>
            </a:r>
          </a:p>
        </p:txBody>
      </p:sp>
      <p:sp>
        <p:nvSpPr>
          <p:cNvPr id="151" name="Shape 151"/>
          <p:cNvSpPr txBox="1">
            <a:spLocks noGrp="1"/>
          </p:cNvSpPr>
          <p:nvPr>
            <p:ph type="body" idx="1"/>
          </p:nvPr>
        </p:nvSpPr>
        <p:spPr>
          <a:xfrm>
            <a:off x="240400" y="1278525"/>
            <a:ext cx="4804800" cy="3630300"/>
          </a:xfrm>
          <a:prstGeom prst="rect">
            <a:avLst/>
          </a:prstGeom>
        </p:spPr>
        <p:txBody>
          <a:bodyPr lIns="91425" tIns="91425" rIns="91425" bIns="91425" anchor="t" anchorCtr="0">
            <a:noAutofit/>
          </a:bodyPr>
          <a:lstStyle/>
          <a:p>
            <a:pPr rtl="0">
              <a:spcBef>
                <a:spcPts val="0"/>
              </a:spcBef>
              <a:buNone/>
            </a:pPr>
            <a:r>
              <a:rPr lang="en" b="1"/>
              <a:t>Description: </a:t>
            </a:r>
            <a:r>
              <a:rPr lang="en"/>
              <a:t>Software program that analyzes a recorded video and has the ability to track arm or leg movement</a:t>
            </a:r>
          </a:p>
          <a:p>
            <a:pPr rtl="0">
              <a:spcBef>
                <a:spcPts val="0"/>
              </a:spcBef>
              <a:buNone/>
            </a:pPr>
            <a:endParaRPr/>
          </a:p>
          <a:p>
            <a:pPr lvl="0" rtl="0">
              <a:spcBef>
                <a:spcPts val="0"/>
              </a:spcBef>
              <a:buNone/>
            </a:pPr>
            <a:r>
              <a:rPr lang="en" b="1"/>
              <a:t>Pros:</a:t>
            </a:r>
          </a:p>
          <a:p>
            <a:pPr marL="457200" lvl="0" indent="-342900" rtl="0">
              <a:spcBef>
                <a:spcPts val="0"/>
              </a:spcBef>
              <a:buClr>
                <a:schemeClr val="dk2"/>
              </a:buClr>
              <a:buSzPct val="100000"/>
              <a:buFont typeface="Arial"/>
              <a:buChar char="●"/>
            </a:pPr>
            <a:r>
              <a:rPr lang="en"/>
              <a:t>Accurate and reliable</a:t>
            </a:r>
          </a:p>
          <a:p>
            <a:pPr marL="457200" lvl="0" indent="-342900" rtl="0">
              <a:spcBef>
                <a:spcPts val="0"/>
              </a:spcBef>
              <a:buClr>
                <a:schemeClr val="dk2"/>
              </a:buClr>
              <a:buSzPct val="100000"/>
              <a:buFont typeface="Arial"/>
              <a:buChar char="●"/>
            </a:pPr>
            <a:r>
              <a:rPr lang="en"/>
              <a:t>Can be used on many platforms</a:t>
            </a:r>
          </a:p>
          <a:p>
            <a:pPr rtl="0">
              <a:spcBef>
                <a:spcPts val="0"/>
              </a:spcBef>
              <a:buNone/>
            </a:pPr>
            <a:endParaRPr/>
          </a:p>
          <a:p>
            <a:pPr lvl="0" rtl="0">
              <a:spcBef>
                <a:spcPts val="0"/>
              </a:spcBef>
              <a:buNone/>
            </a:pPr>
            <a:r>
              <a:rPr lang="en" b="1"/>
              <a:t>Cons</a:t>
            </a:r>
            <a:r>
              <a:rPr lang="en"/>
              <a:t>:</a:t>
            </a:r>
          </a:p>
          <a:p>
            <a:pPr marL="457200" lvl="0" indent="-342900" rtl="0">
              <a:spcBef>
                <a:spcPts val="0"/>
              </a:spcBef>
              <a:buClr>
                <a:schemeClr val="dk2"/>
              </a:buClr>
              <a:buSzPct val="100000"/>
              <a:buFont typeface="Arial"/>
              <a:buChar char="●"/>
            </a:pPr>
            <a:r>
              <a:rPr lang="en"/>
              <a:t>Expensive (&gt;$1000)</a:t>
            </a:r>
          </a:p>
          <a:p>
            <a:pPr marL="457200" lvl="0" indent="-342900">
              <a:spcBef>
                <a:spcPts val="0"/>
              </a:spcBef>
              <a:buClr>
                <a:schemeClr val="dk2"/>
              </a:buClr>
              <a:buSzPct val="100000"/>
              <a:buFont typeface="Arial"/>
              <a:buChar char="●"/>
            </a:pPr>
            <a:r>
              <a:rPr lang="en"/>
              <a:t>Not portable and long time associated with each test</a:t>
            </a:r>
          </a:p>
        </p:txBody>
      </p:sp>
      <p:pic>
        <p:nvPicPr>
          <p:cNvPr id="152" name="Shape 152"/>
          <p:cNvPicPr preferRelativeResize="0"/>
          <p:nvPr/>
        </p:nvPicPr>
        <p:blipFill>
          <a:blip r:embed="rId3">
            <a:alphaModFix/>
          </a:blip>
          <a:stretch>
            <a:fillRect/>
          </a:stretch>
        </p:blipFill>
        <p:spPr>
          <a:xfrm>
            <a:off x="5287450" y="1458700"/>
            <a:ext cx="3514725" cy="2667000"/>
          </a:xfrm>
          <a:prstGeom prst="rect">
            <a:avLst/>
          </a:prstGeom>
          <a:noFill/>
          <a:ln>
            <a:noFill/>
          </a:ln>
        </p:spPr>
      </p:pic>
      <p:sp>
        <p:nvSpPr>
          <p:cNvPr id="153" name="Shape 153"/>
          <p:cNvSpPr txBox="1"/>
          <p:nvPr/>
        </p:nvSpPr>
        <p:spPr>
          <a:xfrm>
            <a:off x="5964175" y="3945525"/>
            <a:ext cx="2837999" cy="645899"/>
          </a:xfrm>
          <a:prstGeom prst="rect">
            <a:avLst/>
          </a:prstGeom>
          <a:noFill/>
          <a:ln>
            <a:noFill/>
          </a:ln>
        </p:spPr>
        <p:txBody>
          <a:bodyPr lIns="91425" tIns="91425" rIns="91425" bIns="91425" anchor="ctr" anchorCtr="0">
            <a:noAutofit/>
          </a:bodyPr>
          <a:lstStyle/>
          <a:p>
            <a:pPr lvl="0" algn="r" rtl="0">
              <a:spcBef>
                <a:spcPts val="0"/>
              </a:spcBef>
              <a:buNone/>
            </a:pPr>
            <a:r>
              <a:rPr lang="en" sz="1200">
                <a:solidFill>
                  <a:schemeClr val="dk1"/>
                </a:solidFill>
                <a:latin typeface="Times New Roman"/>
                <a:ea typeface="Times New Roman"/>
                <a:cs typeface="Times New Roman"/>
                <a:sym typeface="Times New Roman"/>
              </a:rPr>
              <a:t>Ambra Solutions (2014)</a:t>
            </a:r>
          </a:p>
        </p:txBody>
      </p:sp>
      <p:sp>
        <p:nvSpPr>
          <p:cNvPr id="154" name="Shape 154"/>
          <p:cNvSpPr txBox="1"/>
          <p:nvPr/>
        </p:nvSpPr>
        <p:spPr>
          <a:xfrm>
            <a:off x="8165775" y="4659175"/>
            <a:ext cx="741599" cy="394200"/>
          </a:xfrm>
          <a:prstGeom prst="rect">
            <a:avLst/>
          </a:prstGeom>
          <a:noFill/>
          <a:ln>
            <a:noFill/>
          </a:ln>
        </p:spPr>
        <p:txBody>
          <a:bodyPr lIns="91425" tIns="91425" rIns="91425" bIns="91425" anchor="t" anchorCtr="0">
            <a:noAutofit/>
          </a:bodyPr>
          <a:lstStyle/>
          <a:p>
            <a:pPr lvl="0" algn="r" rtl="0">
              <a:spcBef>
                <a:spcPts val="0"/>
              </a:spcBef>
              <a:buNone/>
            </a:pPr>
            <a:r>
              <a:rPr lang="en"/>
              <a:t>9</a:t>
            </a:r>
          </a:p>
        </p:txBody>
      </p:sp>
    </p:spTree>
  </p:cSld>
  <p:clrMapOvr>
    <a:masterClrMapping/>
  </p:clrMapOvr>
  <p:transition spd="slow">
    <p:cut/>
  </p:transition>
</p:sld>
</file>

<file path=ppt/theme/theme1.xml><?xml version="1.0" encoding="utf-8"?>
<a:theme xmlns:a="http://schemas.openxmlformats.org/drawingml/2006/main"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982</Words>
  <Application>Microsoft Office PowerPoint</Application>
  <PresentationFormat>On-screen Show (16:9)</PresentationFormat>
  <Paragraphs>226</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 New</vt:lpstr>
      <vt:lpstr>Times New Roman</vt:lpstr>
      <vt:lpstr>lesson-plan</vt:lpstr>
      <vt:lpstr>Progress Report: Quantifying Spasticity</vt:lpstr>
      <vt:lpstr>The Need</vt:lpstr>
      <vt:lpstr>Modified Ashworth Scale</vt:lpstr>
      <vt:lpstr>Project Scope</vt:lpstr>
      <vt:lpstr>Chosen Design Features</vt:lpstr>
      <vt:lpstr>Design Alternatives</vt:lpstr>
      <vt:lpstr>Range of Motion and Velocity  Sensing Devices</vt:lpstr>
      <vt:lpstr>Xbox Kinect</vt:lpstr>
      <vt:lpstr>Dartfish</vt:lpstr>
      <vt:lpstr>Accelerometer</vt:lpstr>
      <vt:lpstr>Smartphone Accelerometer</vt:lpstr>
      <vt:lpstr>Velocity</vt:lpstr>
      <vt:lpstr>Range of Motion</vt:lpstr>
      <vt:lpstr>Force Measurement Devices</vt:lpstr>
      <vt:lpstr>Stretch Transducer</vt:lpstr>
      <vt:lpstr>Strain Gauge</vt:lpstr>
      <vt:lpstr>Force Sensing Transducer</vt:lpstr>
      <vt:lpstr>Force</vt:lpstr>
      <vt:lpstr>Chosen Final Design</vt:lpstr>
      <vt:lpstr>Chosen Final Design</vt:lpstr>
      <vt:lpstr>Chosen Final Design</vt:lpstr>
      <vt:lpstr>Updated Design Schedule</vt:lpstr>
      <vt:lpstr>Updated Team Responsibilities</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Report: Quantifying Spasticity</dc:title>
  <dc:creator>Tony Wang</dc:creator>
  <cp:lastModifiedBy>Tony Wang</cp:lastModifiedBy>
  <cp:revision>1</cp:revision>
  <dcterms:modified xsi:type="dcterms:W3CDTF">2014-12-05T18:02:45Z</dcterms:modified>
</cp:coreProperties>
</file>