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59B24F0-B238-450A-A093-B56BB10A816D}">
  <a:tblStyle styleName="Table_0" styleId="{259B24F0-B238-450A-A093-B56BB10A816D}">
    <a:wholeTbl>
      <a:tcStyle>
        <a:tcBdr>
          <a:left>
            <a:ln w="12700" cap="flat">
              <a:solidFill>
                <a:srgbClr val="000000"/>
              </a:solidFill>
              <a:prstDash val="solid"/>
              <a:round/>
              <a:headEnd w="med" len="med" type="none"/>
              <a:tailEnd w="med" len="med" type="none"/>
            </a:ln>
          </a:left>
          <a:right>
            <a:ln w="12700" cap="flat">
              <a:solidFill>
                <a:srgbClr val="000000"/>
              </a:solidFill>
              <a:prstDash val="solid"/>
              <a:round/>
              <a:headEnd w="med" len="med" type="none"/>
              <a:tailEnd w="med" len="med" type="none"/>
            </a:ln>
          </a:right>
          <a:top>
            <a:ln w="12700" cap="flat">
              <a:solidFill>
                <a:srgbClr val="000000"/>
              </a:solidFill>
              <a:prstDash val="solid"/>
              <a:round/>
              <a:headEnd w="med" len="med" type="none"/>
              <a:tailEnd w="med" len="med" type="none"/>
            </a:ln>
          </a:top>
          <a:bottom>
            <a:ln w="12700" cap="flat">
              <a:solidFill>
                <a:srgbClr val="000000"/>
              </a:solidFill>
              <a:prstDash val="solid"/>
              <a:round/>
              <a:headEnd w="med" len="med" type="none"/>
              <a:tailEnd w="med" len="med" type="none"/>
            </a:ln>
          </a:bottom>
          <a:insideH>
            <a:ln w="12700" cap="flat">
              <a:solidFill>
                <a:srgbClr val="000000"/>
              </a:solidFill>
              <a:prstDash val="solid"/>
              <a:round/>
              <a:headEnd w="med" len="med" type="none"/>
              <a:tailEnd w="med" len="med" type="none"/>
            </a:ln>
          </a:insideH>
          <a:insideV>
            <a:ln w="12700" cap="flat">
              <a:solidFill>
                <a:srgbClr val="000000"/>
              </a:solidFill>
              <a:prstDash val="solid"/>
              <a:round/>
              <a:headEnd w="med" len="med" type="none"/>
              <a:tailEnd w="med" len="med" type="none"/>
            </a:ln>
          </a:insideV>
        </a:tcBdr>
      </a:tcStyle>
    </a:wholeTbl>
  </a:tblStyle>
  <a:tblStyle styleName="Table_1" styleId="{02A476D9-2739-40C3-8CB5-D95B4972335C}">
    <a:wholeTbl>
      <a:tcStyle>
        <a:tcBdr>
          <a:left>
            <a:ln w="12700" cap="flat">
              <a:solidFill>
                <a:srgbClr val="000000"/>
              </a:solidFill>
              <a:prstDash val="solid"/>
              <a:round/>
              <a:headEnd w="med" len="med" type="none"/>
              <a:tailEnd w="med" len="med" type="none"/>
            </a:ln>
          </a:left>
          <a:right>
            <a:ln w="12700" cap="flat">
              <a:solidFill>
                <a:srgbClr val="000000"/>
              </a:solidFill>
              <a:prstDash val="solid"/>
              <a:round/>
              <a:headEnd w="med" len="med" type="none"/>
              <a:tailEnd w="med" len="med" type="none"/>
            </a:ln>
          </a:right>
          <a:top>
            <a:ln w="12700" cap="flat">
              <a:solidFill>
                <a:srgbClr val="000000"/>
              </a:solidFill>
              <a:prstDash val="solid"/>
              <a:round/>
              <a:headEnd w="med" len="med" type="none"/>
              <a:tailEnd w="med" len="med" type="none"/>
            </a:ln>
          </a:top>
          <a:bottom>
            <a:ln w="12700" cap="flat">
              <a:solidFill>
                <a:srgbClr val="000000"/>
              </a:solidFill>
              <a:prstDash val="solid"/>
              <a:round/>
              <a:headEnd w="med" len="med" type="none"/>
              <a:tailEnd w="med" len="med" type="none"/>
            </a:ln>
          </a:bottom>
          <a:insideH>
            <a:ln w="12700" cap="flat">
              <a:solidFill>
                <a:srgbClr val="000000"/>
              </a:solidFill>
              <a:prstDash val="solid"/>
              <a:round/>
              <a:headEnd w="med" len="med" type="none"/>
              <a:tailEnd w="med" len="med" type="none"/>
            </a:ln>
          </a:insideH>
          <a:insideV>
            <a:ln w="12700" cap="flat">
              <a:solidFill>
                <a:srgbClr val="000000"/>
              </a:solidFill>
              <a:prstDash val="solid"/>
              <a:round/>
              <a:headEnd w="med" len="med" type="none"/>
              <a:tailEnd w="med" len="med" type="none"/>
            </a:ln>
          </a:insideV>
        </a:tcBdr>
      </a:tcStyle>
    </a:wholeTbl>
  </a:tblStyle>
  <a:tblStyle styleName="Table_2" styleId="{0C8BADB6-0A73-44CB-B758-2DC4436FF3A9}">
    <a:wholeTbl>
      <a:tcStyle>
        <a:tcBdr>
          <a:left>
            <a:ln w="12700" cap="flat">
              <a:solidFill>
                <a:srgbClr val="000000"/>
              </a:solidFill>
              <a:prstDash val="solid"/>
              <a:round/>
              <a:headEnd w="med" len="med" type="none"/>
              <a:tailEnd w="med" len="med" type="none"/>
            </a:ln>
          </a:left>
          <a:right>
            <a:ln w="12700" cap="flat">
              <a:solidFill>
                <a:srgbClr val="000000"/>
              </a:solidFill>
              <a:prstDash val="solid"/>
              <a:round/>
              <a:headEnd w="med" len="med" type="none"/>
              <a:tailEnd w="med" len="med" type="none"/>
            </a:ln>
          </a:right>
          <a:top>
            <a:ln w="12700" cap="flat">
              <a:solidFill>
                <a:srgbClr val="000000"/>
              </a:solidFill>
              <a:prstDash val="solid"/>
              <a:round/>
              <a:headEnd w="med" len="med" type="none"/>
              <a:tailEnd w="med" len="med" type="none"/>
            </a:ln>
          </a:top>
          <a:bottom>
            <a:ln w="12700" cap="flat">
              <a:solidFill>
                <a:srgbClr val="000000"/>
              </a:solidFill>
              <a:prstDash val="solid"/>
              <a:round/>
              <a:headEnd w="med" len="med" type="none"/>
              <a:tailEnd w="med" len="med" type="none"/>
            </a:ln>
          </a:bottom>
          <a:insideH>
            <a:ln w="12700" cap="flat">
              <a:solidFill>
                <a:srgbClr val="000000"/>
              </a:solidFill>
              <a:prstDash val="solid"/>
              <a:round/>
              <a:headEnd w="med" len="med" type="none"/>
              <a:tailEnd w="med" len="med" type="none"/>
            </a:ln>
          </a:insideH>
          <a:insideV>
            <a:ln w="12700"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THINGS STILL NEEDED: </a:t>
            </a:r>
          </a:p>
          <a:p>
            <a:pPr rtl="0">
              <a:spcBef>
                <a:spcPts val="0"/>
              </a:spcBef>
              <a:buNone/>
            </a:pPr>
            <a:r>
              <a:rPr lang="en"/>
              <a:t>TONY: Edit the existing solutions slides</a:t>
            </a:r>
          </a:p>
          <a:p>
            <a:pPr rtl="0">
              <a:spcBef>
                <a:spcPts val="0"/>
              </a:spcBef>
              <a:buNone/>
            </a:pPr>
            <a:r>
              <a:rPr lang="en"/>
              <a:t>CHARLES: DO SLIDE 20  [I went ahead and edited the EMG slide for you :)]</a:t>
            </a:r>
          </a:p>
          <a:p>
            <a:pPr rtl="0">
              <a:spcBef>
                <a:spcPts val="0"/>
              </a:spcBef>
              <a:buNone/>
            </a:pPr>
            <a:r>
              <a:rPr lang="en"/>
              <a:t>OLIVIA: add slide numbers (DOES ANYONE KNOW HOW I CAN’T FIND IT AHHH)</a:t>
            </a:r>
          </a:p>
          <a:p>
            <a:pPr rtl="0">
              <a:spcBef>
                <a:spcPts val="0"/>
              </a:spcBef>
              <a:buNone/>
            </a:pPr>
            <a:r>
              <a:t/>
            </a:r>
            <a:endParaRPr/>
          </a:p>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spcBef>
                <a:spcPts val="0"/>
              </a:spcBef>
              <a:buNone/>
            </a:pPr>
            <a:r>
              <a:rPr lang="en">
                <a:solidFill>
                  <a:schemeClr val="dk1"/>
                </a:solidFill>
                <a:latin typeface="Calibri"/>
                <a:ea typeface="Calibri"/>
                <a:cs typeface="Calibri"/>
                <a:sym typeface="Calibri"/>
              </a:rPr>
              <a:t>In this last quantitative study, the leg was rotated about the knee joint at constant velocity using a KinCom dynamometer, while the force at any given time was tracked. The patient sits in the chair with their leg strapped into a dynamometer, which can move the leg at a regulated constant angular velocity.  From this, the total work was calculated at various velocities.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100000"/>
              <a:buFont typeface="Arial"/>
              <a:buNone/>
            </a:pPr>
            <a:r>
              <a:rPr lang="en"/>
              <a:t>The slope of the resulting work-velocity graphs in this study can be used to quantify different degrees of spasticity. Normal patients would have a rating of 0, and spastic patients would have a rating greater than 0, with the magnitude directly correlated to the degree of spasticity. In other words, the more spastic the patient, the higher the rating would be.</a:t>
            </a:r>
          </a:p>
          <a:p>
            <a:pPr rtl="0" lvl="0">
              <a:spcBef>
                <a:spcPts val="0"/>
              </a:spcBef>
              <a:buClr>
                <a:schemeClr val="dk1"/>
              </a:buClr>
              <a:buSzPct val="100000"/>
              <a:buFont typeface="Arial"/>
              <a:buNone/>
            </a:pPr>
            <a:r>
              <a:rPr lang="en"/>
              <a:t>These torque-angular velocity graphs demonstrate the data acquired directly from the dynamometer. On the right, a spastic patient is shown, where for increasing velocity, there is an increasing amount of torque exerted to restrict the joint angle from increasing. On the left, it can be seen that for a non-spastic patient, there is no variance in these values.</a:t>
            </a:r>
          </a:p>
          <a:p>
            <a:pPr rtl="0" lvl="0">
              <a:spcBef>
                <a:spcPts val="0"/>
              </a:spcBef>
              <a:buClr>
                <a:schemeClr val="dk1"/>
              </a:buClr>
              <a:buSzPct val="100000"/>
              <a:buFont typeface="Arial"/>
              <a:buNone/>
            </a:pPr>
            <a:r>
              <a:rPr lang="en"/>
              <a:t>Although this study successfully created a quantitative measure of spasticity that is a huge improvement over the Modified Ashworth Scale, the KinCom machine needed to do so was very expensive, on the order of hundreds of thousands of dollars, and the time needed to conduct the test is too great for the method in this study to be clinically feasible.</a:t>
            </a:r>
          </a:p>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So, in order to make sure the device our team builds not only works, but is clinically feasible, we have to pay attention to a lot of different design requirements, including </a:t>
            </a:r>
          </a:p>
          <a:p>
            <a:pPr rtl="0">
              <a:spcBef>
                <a:spcPts val="0"/>
              </a:spcBef>
              <a:buNone/>
            </a:pPr>
            <a:r>
              <a:rPr lang="en"/>
              <a:t>weight of this device, which has to be less than 1 kg to allow the physician to easily use it on the patient, </a:t>
            </a:r>
          </a:p>
          <a:p>
            <a:pPr rtl="0">
              <a:spcBef>
                <a:spcPts val="0"/>
              </a:spcBef>
              <a:buNone/>
            </a:pPr>
            <a:r>
              <a:rPr lang="en"/>
              <a:t>size of the device, which  has to be no larger than 21.6 cm x 19 cm x 5 cm, which is the average size of the physician’s pocket</a:t>
            </a:r>
          </a:p>
          <a:p>
            <a:pPr rtl="0">
              <a:spcBef>
                <a:spcPts val="0"/>
              </a:spcBef>
              <a:buNone/>
            </a:pPr>
            <a:r>
              <a:rPr lang="en"/>
              <a:t>cost, which has to be less than $200, since the most widely used clinical test currently costs nothing</a:t>
            </a:r>
          </a:p>
          <a:p>
            <a:pPr rtl="0">
              <a:spcBef>
                <a:spcPts val="0"/>
              </a:spcBef>
              <a:buNone/>
            </a:pPr>
            <a:r>
              <a:rPr lang="en"/>
              <a:t>The device has to be easily portable so that it can be easily transported between patient rooms and it does not need a constant power supply and simple for the physician to use</a:t>
            </a:r>
          </a:p>
          <a:p>
            <a:pPr rtl="0">
              <a:lnSpc>
                <a:spcPct val="115000"/>
              </a:lnSpc>
              <a:spcBef>
                <a:spcPts val="0"/>
              </a:spcBef>
              <a:buNone/>
            </a:pPr>
            <a:r>
              <a:rPr lang="en"/>
              <a:t>and tthe battery life must not require charging over a period of 8 hours (the average workday), assuming the device is used on one patient every 30 minutes at maximum</a:t>
            </a:r>
          </a:p>
          <a:p>
            <a:pPr rtl="0">
              <a:lnSpc>
                <a:spcPct val="115000"/>
              </a:lnSpc>
              <a:spcBef>
                <a:spcPts val="0"/>
              </a:spcBef>
              <a:buNone/>
            </a:pPr>
            <a:r>
              <a:t/>
            </a:r>
            <a:endParaRPr/>
          </a:p>
          <a:p>
            <a:pPr rtl="0">
              <a:lnSpc>
                <a:spcPct val="115000"/>
              </a:lnSpc>
              <a:spcBef>
                <a:spcPts val="0"/>
              </a:spcBef>
              <a:buNone/>
            </a:pPr>
            <a:r>
              <a:t/>
            </a:r>
            <a:endParaRPr>
              <a:solidFill>
                <a:schemeClr val="dk1"/>
              </a:solidFill>
            </a:endParaRPr>
          </a:p>
          <a:p>
            <a:pPr>
              <a:spcBef>
                <a:spcPts val="0"/>
              </a:spcBef>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9" name="Shape 23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5" name="Shape 245"/>
        <p:cNvGrpSpPr/>
        <p:nvPr/>
      </p:nvGrpSpPr>
      <p:grpSpPr>
        <a:xfrm>
          <a:off y="0" x="0"/>
          <a:ext cy="0" cx="0"/>
          <a:chOff y="0" x="0"/>
          <a:chExt cy="0" cx="0"/>
        </a:xfrm>
      </p:grpSpPr>
      <p:sp>
        <p:nvSpPr>
          <p:cNvPr id="246" name="Shape 24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7" name="Shape 24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lang="en"/>
              <a:t>Tentatively here’s what I’d say:</a:t>
            </a:r>
          </a:p>
          <a:p>
            <a:pPr rtl="0" lvl="0">
              <a:spcBef>
                <a:spcPts val="0"/>
              </a:spcBef>
              <a:buNone/>
            </a:pPr>
            <a:r>
              <a:t/>
            </a:r>
            <a:endParaRPr sz="1200">
              <a:solidFill>
                <a:schemeClr val="dk1"/>
              </a:solidFill>
            </a:endParaRPr>
          </a:p>
          <a:p>
            <a:pPr rtl="0" lvl="0">
              <a:spcBef>
                <a:spcPts val="0"/>
              </a:spcBef>
              <a:buClr>
                <a:schemeClr val="dk1"/>
              </a:buClr>
              <a:buSzPct val="91666"/>
              <a:buFont typeface="Arial"/>
              <a:buNone/>
            </a:pPr>
            <a:r>
              <a:rPr sz="1200" lang="en">
                <a:solidFill>
                  <a:schemeClr val="dk1"/>
                </a:solidFill>
              </a:rPr>
              <a:t>Here are some approximate real world values for this scenario. The force of gravity calculated by approximating the weight of the leg as 5.8% of the total body mass. My weight is plugged in for examples sake. Applied force is also a value that we will have as given when doing this calculation. The joint force and spastic forces can then be directly calculated, giving us the result we needed. </a:t>
            </a:r>
          </a:p>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3" name="Shape 103"/>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4" name="Shape 2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9" name="Shape 259"/>
        <p:cNvGrpSpPr/>
        <p:nvPr/>
      </p:nvGrpSpPr>
      <p:grpSpPr>
        <a:xfrm>
          <a:off y="0" x="0"/>
          <a:ext cy="0" cx="0"/>
          <a:chOff y="0" x="0"/>
          <a:chExt cy="0" cx="0"/>
        </a:xfrm>
      </p:grpSpPr>
      <p:sp>
        <p:nvSpPr>
          <p:cNvPr id="260" name="Shape 2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1" name="Shape 2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8" name="Shape 26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100000"/>
              <a:buFont typeface="Arial"/>
              <a:buNone/>
            </a:pPr>
            <a:r>
              <a:rPr lang="en">
                <a:solidFill>
                  <a:schemeClr val="dk1"/>
                </a:solidFill>
              </a:rPr>
              <a:t>1.</a:t>
            </a:r>
            <a:r>
              <a:rPr sz="700" lang="en">
                <a:solidFill>
                  <a:schemeClr val="dk1"/>
                </a:solidFill>
              </a:rPr>
              <a:t>      </a:t>
            </a:r>
            <a:r>
              <a:rPr lang="en">
                <a:solidFill>
                  <a:schemeClr val="dk1"/>
                </a:solidFill>
              </a:rPr>
              <a:t> Hello, my name is Olivia Sutton and I am working with client Dr. Jack Engsberg, an occupational therapist at Paraquad, and my team of Tony Wang and Charles Wu to find a method to effectively quantify spasticity.</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2.</a:t>
            </a:r>
            <a:r>
              <a:rPr sz="700" lang="en">
                <a:solidFill>
                  <a:schemeClr val="dk1"/>
                </a:solidFill>
              </a:rPr>
              <a:t>      </a:t>
            </a:r>
            <a:r>
              <a:rPr lang="en">
                <a:solidFill>
                  <a:schemeClr val="dk1"/>
                </a:solidFill>
              </a:rPr>
              <a:t>  So, this project aims to diagnose spasticity, but what is that?</a:t>
            </a:r>
          </a:p>
          <a:p>
            <a:pPr rtl="0" lvl="0">
              <a:spcBef>
                <a:spcPts val="0"/>
              </a:spcBef>
              <a:buClr>
                <a:schemeClr val="dk1"/>
              </a:buClr>
              <a:buSzPct val="100000"/>
              <a:buFont typeface="Arial"/>
              <a:buNone/>
            </a:pPr>
            <a:r>
              <a:rPr lang="en">
                <a:solidFill>
                  <a:schemeClr val="dk1"/>
                </a:solidFill>
              </a:rPr>
              <a:t>Spasticity is a symptom, not a disease, and it is commonly found in patients with cerebral palsy. Cerebral palsy is a general term for a group of non-progressive movement disorders that cause physical disability, mainly in the areas of body movement. There can be greater problems associated, from depth perception issues to communication difficulty. Cerebral palsy is caused by damage to motor control centers of the developing brain, and can occur during pregnancy, childbirth, or early childhood. Cerebral palsy itself is permanent, has no cure, and it affects one in five hundred children. Out of those, over 80% of CP patients have some degree of spasticity. Officially defined, spasticity is a velocity dependent resistance to passive muscle stretch, and in a patient, this causes an unusual tightness of the muscles or exaggerated reflexes. This picture shows a common gesture of spasticity, with all of the joints tense and curled inward. Some patients are curled up almost all of the time, and some only experience spasticity when their muscle is stretched very quickly.</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3.</a:t>
            </a:r>
            <a:r>
              <a:rPr sz="700" lang="en">
                <a:solidFill>
                  <a:schemeClr val="dk1"/>
                </a:solidFill>
              </a:rPr>
              <a:t>      </a:t>
            </a:r>
            <a:r>
              <a:rPr lang="en">
                <a:solidFill>
                  <a:schemeClr val="dk1"/>
                </a:solidFill>
              </a:rPr>
              <a:t> So how do you objectively quantify the amount of spasticity in a patient? Currently, you don’t. Clinics around the country use the Modified Ashworth Scale to diagnose spasticity, which is truly nothing more than subjectively rating perceived spasticity on a scale of 0 to 4 by a physician. 0 indicates a patient with no spasticity, and 4 is like the picture on the earlier slide, where the patient is constantly tensed up and cannot move the muscle.</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4.</a:t>
            </a:r>
            <a:r>
              <a:rPr sz="700" lang="en">
                <a:solidFill>
                  <a:schemeClr val="dk1"/>
                </a:solidFill>
              </a:rPr>
              <a:t>      </a:t>
            </a:r>
            <a:r>
              <a:rPr lang="en">
                <a:solidFill>
                  <a:schemeClr val="dk1"/>
                </a:solidFill>
              </a:rPr>
              <a:t> In this test, the physician stretches a joint of a patient at varying speeds to test the spasticity of a particular muscle. The physician then gauges how spastic the muscle is by ranking it on the Ashworth scale. It’s very subjective, and can vary from physician to physician, test to test, etcetera, making it both inaccurate and unrepeatable and therefore not a very scientific value.</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5.</a:t>
            </a:r>
            <a:r>
              <a:rPr sz="700" lang="en">
                <a:solidFill>
                  <a:schemeClr val="dk1"/>
                </a:solidFill>
              </a:rPr>
              <a:t>      </a:t>
            </a:r>
            <a:r>
              <a:rPr lang="en">
                <a:solidFill>
                  <a:schemeClr val="dk1"/>
                </a:solidFill>
              </a:rPr>
              <a:t> Another test used in clinics is the deep tendon reflex test. This test is also subjective in nature, and similarly to the Modified Ashworth Scale, it is graded on a scale of 0 to 4. Instead of stretching the muscle passively, however, the muscle tendon is briskly tapped to elicit a reflex and then the physician judges the degree to which the muscle responds. On this scale, 2 indicates a normal reflex, with 0 referring to no reflex and 4 referring to a repeating or excessively brisk response. Both ends of the scale are thus abnormal responses. Exaggerated deep tendon reflexes is a symptom of spasticity in cerebral palsy patients, and can be used to assess spasticity. However, it is even harder to truly get a quantitative assessment of spasticity using this test as it is extremely qualitative in nature.</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6.</a:t>
            </a:r>
            <a:r>
              <a:rPr sz="700" lang="en">
                <a:solidFill>
                  <a:schemeClr val="dk1"/>
                </a:solidFill>
              </a:rPr>
              <a:t>      </a:t>
            </a:r>
            <a:r>
              <a:rPr lang="en">
                <a:solidFill>
                  <a:schemeClr val="dk1"/>
                </a:solidFill>
              </a:rPr>
              <a:t>So, if the Modified Ashworth Scale is what has been working for decades, why do we even need to quantify spasticity? Well, although cerebral palsy cannot be treated, its symptoms including spasticity CAN. However, some of the treatment options are invasive surgeries marred by life-threatening or debilitating side effects and should only be applied in very specific cases. Having a quantitative measure for it is necessary for objective treatment planning.</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7.</a:t>
            </a:r>
            <a:r>
              <a:rPr sz="700" lang="en">
                <a:solidFill>
                  <a:schemeClr val="dk1"/>
                </a:solidFill>
              </a:rPr>
              <a:t>      </a:t>
            </a:r>
            <a:r>
              <a:rPr lang="en">
                <a:solidFill>
                  <a:schemeClr val="dk1"/>
                </a:solidFill>
              </a:rPr>
              <a:t>Our project will aim to fill this gap. We will design a cheap, portable device or software that can quantitatively measure the three important factors of spasticity, including range of motion, velocity, and force. Our ultimate aim is to have our device replace the Modified Ashworth Test in clinics around the country.</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8.</a:t>
            </a:r>
            <a:r>
              <a:rPr sz="700" lang="en">
                <a:solidFill>
                  <a:schemeClr val="dk1"/>
                </a:solidFill>
              </a:rPr>
              <a:t>      </a:t>
            </a:r>
            <a:r>
              <a:rPr lang="en">
                <a:solidFill>
                  <a:schemeClr val="dk1"/>
                </a:solidFill>
              </a:rPr>
              <a:t>In the past, there have been a few attempts to develop quantitative approaches to measuring spasticity proposed in the literature. One such study by Ansari developed a methodology where the patient’s arm is rotated about the elbow joint with a constant force. The instantaneous velocity is tracked during the movement and the reduction in velocity is calculated. This reduction in velocity is an indicator for spasticity--the greater the velocity reduction, the higher the spasticity. While it did work for some patients, this study failed to accurately measure patients in upper ranges of spasticity. Also, obtaining the instantaneous velocity to the degree at which this methodology requires is rather simple in a laboratory setup, but in a clinical situation without large expensive equipment, this proves to be a much more difficult solution.</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9.</a:t>
            </a:r>
            <a:r>
              <a:rPr sz="700" lang="en">
                <a:solidFill>
                  <a:schemeClr val="dk1"/>
                </a:solidFill>
              </a:rPr>
              <a:t>      </a:t>
            </a:r>
            <a:r>
              <a:rPr lang="en">
                <a:solidFill>
                  <a:schemeClr val="dk1"/>
                </a:solidFill>
              </a:rPr>
              <a:t> Another of the existing quantitative spasticity measurement devices combines an EMG machine with a goniometer that records real time velocity and angle measurements. The data can then be integrated into a spasticity evaluator module that will output a quantitative value for spasticity.</a:t>
            </a:r>
          </a:p>
          <a:p>
            <a:pPr rtl="0" lvl="0">
              <a:spcBef>
                <a:spcPts val="0"/>
              </a:spcBef>
              <a:buClr>
                <a:schemeClr val="dk1"/>
              </a:buClr>
              <a:buSzPct val="100000"/>
              <a:buFont typeface="Arial"/>
              <a:buNone/>
            </a:pPr>
            <a:r>
              <a:rPr lang="en">
                <a:solidFill>
                  <a:schemeClr val="dk1"/>
                </a:solidFill>
              </a:rPr>
              <a:t>This method however, includes many components and will take a relatively long time to set up. The placement of the EMG electrodes have to be very precise and the goniometer device has to be firmly strapped on in order to not be affected during arm movement. Other EMG methods exist, many of which do not even involve moving the joint during testing. However, these tests provide incomplete data as spasticity is the result of a dynamic process, not a static one.</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10.</a:t>
            </a:r>
            <a:r>
              <a:rPr sz="700" lang="en">
                <a:solidFill>
                  <a:schemeClr val="dk1"/>
                </a:solidFill>
              </a:rPr>
              <a:t>   </a:t>
            </a:r>
            <a:r>
              <a:rPr lang="en">
                <a:solidFill>
                  <a:schemeClr val="dk1"/>
                </a:solidFill>
              </a:rPr>
              <a:t> Another quantitative study looked specifically at the ankle joint by moving it up and down through its range of motion and analyzing the force at all timepoints. They were able to observe a “catch” in the muscle movement during the study, where the muscle suddenly undergoes a strong spasm and “seizes up”, stiffening the joint and thus preventing any movement for a short time period. The study provided valuable data, but failed to arrive at a measurable scale to quantify degree of spasticity.</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11.</a:t>
            </a:r>
            <a:r>
              <a:rPr sz="700" lang="en">
                <a:solidFill>
                  <a:schemeClr val="dk1"/>
                </a:solidFill>
              </a:rPr>
              <a:t>   </a:t>
            </a:r>
            <a:r>
              <a:rPr lang="en">
                <a:solidFill>
                  <a:schemeClr val="dk1"/>
                </a:solidFill>
              </a:rPr>
              <a:t>In this last quantitative study, conducted by our client, Dr. Engsberg, the leg was rotated about the knee joint at constant velocity using a KinCom dynamometer, while the force at any given time was tracked. The patient sits in the chair with their leg strapped into a dynamometer, which can move the leg at a regulated constant angular velocity.  From this, the total work was calculated at various velocities.</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12.</a:t>
            </a:r>
            <a:r>
              <a:rPr sz="700" lang="en">
                <a:solidFill>
                  <a:schemeClr val="dk1"/>
                </a:solidFill>
              </a:rPr>
              <a:t>   </a:t>
            </a:r>
            <a:r>
              <a:rPr lang="en">
                <a:solidFill>
                  <a:schemeClr val="dk1"/>
                </a:solidFill>
              </a:rPr>
              <a:t> The slope of the resulting work-velocity graphs in this study can be used to quantify different degrees of spasticity. Normal patients would have a rating of 0, and spastic patients would have a rating greater than 0, with the magnitude directly correlated to the degree of spasticity. In other words, the more spastic the patient, the higher the rating would be.</a:t>
            </a:r>
          </a:p>
          <a:p>
            <a:pPr rtl="0" lvl="0">
              <a:spcBef>
                <a:spcPts val="0"/>
              </a:spcBef>
              <a:buClr>
                <a:schemeClr val="dk1"/>
              </a:buClr>
              <a:buSzPct val="100000"/>
              <a:buFont typeface="Arial"/>
              <a:buNone/>
            </a:pPr>
            <a:r>
              <a:rPr lang="en">
                <a:solidFill>
                  <a:schemeClr val="dk1"/>
                </a:solidFill>
              </a:rPr>
              <a:t>These torque-angular velocity graphs demonstrate the data acquired directly from the dynamometer. On the right, a spastic patient is shown, where for increasing velocity, there is an increasing amount of torque exerted to restrict the joint angle from increasing. On the left, it can be seen that for a non-spastic patient, there is no variance in these values.</a:t>
            </a:r>
          </a:p>
          <a:p>
            <a:pPr rtl="0" lvl="0">
              <a:spcBef>
                <a:spcPts val="0"/>
              </a:spcBef>
              <a:buClr>
                <a:schemeClr val="dk1"/>
              </a:buClr>
              <a:buSzPct val="100000"/>
              <a:buFont typeface="Arial"/>
              <a:buNone/>
            </a:pPr>
            <a:r>
              <a:rPr lang="en">
                <a:solidFill>
                  <a:schemeClr val="dk1"/>
                </a:solidFill>
              </a:rPr>
              <a:t>Although this study successfully created a quantitative measure of spasticity that is a huge improvement over the Modified Ashworth Scale, the KinCom machine needed to do so was very expensive, on the order of hundreds of thousands of dollars, and the time needed to conduct the test is too great for the method in this study to be clinically feasible.</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13.</a:t>
            </a:r>
            <a:r>
              <a:rPr sz="700" lang="en">
                <a:solidFill>
                  <a:schemeClr val="dk1"/>
                </a:solidFill>
              </a:rPr>
              <a:t>   </a:t>
            </a:r>
            <a:r>
              <a:rPr lang="en">
                <a:solidFill>
                  <a:schemeClr val="dk1"/>
                </a:solidFill>
              </a:rPr>
              <a:t> So, in order to make sure the device our team builds not only works, but is clinically feasible, we have to pay attention to a lot of different design requirements, including</a:t>
            </a:r>
          </a:p>
          <a:p>
            <a:pPr rtl="0" lvl="0">
              <a:spcBef>
                <a:spcPts val="0"/>
              </a:spcBef>
              <a:buClr>
                <a:schemeClr val="dk1"/>
              </a:buClr>
              <a:buSzPct val="100000"/>
              <a:buFont typeface="Arial"/>
              <a:buNone/>
            </a:pPr>
            <a:r>
              <a:rPr lang="en">
                <a:solidFill>
                  <a:schemeClr val="dk1"/>
                </a:solidFill>
              </a:rPr>
              <a:t>The weight of this device, which has to be less than 1 kg to allow the physician to easily use it on the patient.</a:t>
            </a:r>
          </a:p>
          <a:p>
            <a:pPr rtl="0" lvl="0">
              <a:spcBef>
                <a:spcPts val="0"/>
              </a:spcBef>
              <a:buClr>
                <a:schemeClr val="dk1"/>
              </a:buClr>
              <a:buSzPct val="100000"/>
              <a:buFont typeface="Arial"/>
              <a:buNone/>
            </a:pPr>
            <a:r>
              <a:rPr lang="en">
                <a:solidFill>
                  <a:schemeClr val="dk1"/>
                </a:solidFill>
              </a:rPr>
              <a:t>The size of the device, which has to be no larger than 21.6 x 19 x 5 cm, which is about the average size of the physician’s pocket</a:t>
            </a:r>
          </a:p>
          <a:p>
            <a:pPr rtl="0" lvl="0">
              <a:spcBef>
                <a:spcPts val="0"/>
              </a:spcBef>
              <a:buClr>
                <a:schemeClr val="dk1"/>
              </a:buClr>
              <a:buSzPct val="100000"/>
              <a:buFont typeface="Arial"/>
              <a:buNone/>
            </a:pPr>
            <a:r>
              <a:rPr lang="en">
                <a:solidFill>
                  <a:schemeClr val="dk1"/>
                </a:solidFill>
              </a:rPr>
              <a:t>The cost has to be less than $200, since the most widely used clinical test currently costs nothing and in order to compete with it, we need to have a cheap device that can be purchased by clinics regardless of wealth. These three were the main downfalls of the KinCom method, and we aim to improve.</a:t>
            </a:r>
          </a:p>
          <a:p>
            <a:pPr rtl="0" lvl="0">
              <a:spcBef>
                <a:spcPts val="0"/>
              </a:spcBef>
              <a:buClr>
                <a:schemeClr val="dk1"/>
              </a:buClr>
              <a:buSzPct val="100000"/>
              <a:buFont typeface="Arial"/>
              <a:buNone/>
            </a:pPr>
            <a:r>
              <a:rPr lang="en">
                <a:solidFill>
                  <a:schemeClr val="dk1"/>
                </a:solidFill>
              </a:rPr>
              <a:t>Also unlike the KinCom, the device has to be portable, meaning it does not require a constant power supply or a stationary component, so that it can be easily transported between patient rooms.</a:t>
            </a:r>
          </a:p>
          <a:p>
            <a:pPr rtl="0" lvl="0">
              <a:spcBef>
                <a:spcPts val="0"/>
              </a:spcBef>
              <a:buClr>
                <a:schemeClr val="dk1"/>
              </a:buClr>
              <a:buSzPct val="100000"/>
              <a:buFont typeface="Arial"/>
              <a:buNone/>
            </a:pPr>
            <a:r>
              <a:rPr lang="en">
                <a:solidFill>
                  <a:schemeClr val="dk1"/>
                </a:solidFill>
              </a:rPr>
              <a:t>The battery life must not require charging over a period of 8 hours, which is comparable to the average workday, assuming the device is used on one patient every 30 minutes at maximum</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14.</a:t>
            </a:r>
            <a:r>
              <a:rPr sz="700" lang="en">
                <a:solidFill>
                  <a:schemeClr val="dk1"/>
                </a:solidFill>
              </a:rPr>
              <a:t>   </a:t>
            </a:r>
            <a:r>
              <a:rPr lang="en">
                <a:solidFill>
                  <a:schemeClr val="dk1"/>
                </a:solidFill>
              </a:rPr>
              <a:t> Some other requirements include ease of use, usage time, data storage, accuracy and precision</a:t>
            </a:r>
          </a:p>
          <a:p>
            <a:pPr rtl="0" lvl="0">
              <a:spcBef>
                <a:spcPts val="0"/>
              </a:spcBef>
              <a:buClr>
                <a:schemeClr val="dk1"/>
              </a:buClr>
              <a:buSzPct val="100000"/>
              <a:buFont typeface="Arial"/>
              <a:buNone/>
            </a:pPr>
            <a:r>
              <a:rPr lang="en">
                <a:solidFill>
                  <a:schemeClr val="dk1"/>
                </a:solidFill>
              </a:rPr>
              <a:t>The device has to be easy to use and it must have a very intuitive interface and cannot require more than 10 minutes of training for a physician to effectively use.</a:t>
            </a:r>
          </a:p>
          <a:p>
            <a:pPr rtl="0" lvl="0">
              <a:spcBef>
                <a:spcPts val="0"/>
              </a:spcBef>
              <a:buClr>
                <a:schemeClr val="dk1"/>
              </a:buClr>
              <a:buSzPct val="100000"/>
              <a:buFont typeface="Arial"/>
              <a:buNone/>
            </a:pPr>
            <a:r>
              <a:rPr lang="en">
                <a:solidFill>
                  <a:schemeClr val="dk1"/>
                </a:solidFill>
              </a:rPr>
              <a:t>The Usage Time for the device should be similar to that of a regular Modified Ashworth test, and the length of test for a single joint should not take more than 5 minutes, including setup of device, data acquisition, and data saving</a:t>
            </a:r>
          </a:p>
          <a:p>
            <a:pPr rtl="0" lvl="0">
              <a:spcBef>
                <a:spcPts val="0"/>
              </a:spcBef>
              <a:buClr>
                <a:schemeClr val="dk1"/>
              </a:buClr>
              <a:buSzPct val="100000"/>
              <a:buFont typeface="Arial"/>
              <a:buNone/>
            </a:pPr>
            <a:r>
              <a:rPr lang="en">
                <a:solidFill>
                  <a:schemeClr val="dk1"/>
                </a:solidFill>
              </a:rPr>
              <a:t>The Data Storage would ideally be less than 0.3 megabytes per test, since it is just purely numbers in a text file, which can then easily be incorporated into a formula to give us an index of spasticity</a:t>
            </a:r>
          </a:p>
          <a:p>
            <a:pPr rtl="0" lvl="0">
              <a:spcBef>
                <a:spcPts val="0"/>
              </a:spcBef>
              <a:buClr>
                <a:schemeClr val="dk1"/>
              </a:buClr>
              <a:buSzPct val="100000"/>
              <a:buFont typeface="Arial"/>
              <a:buNone/>
            </a:pPr>
            <a:r>
              <a:rPr lang="en">
                <a:solidFill>
                  <a:schemeClr val="dk1"/>
                </a:solidFill>
              </a:rPr>
              <a:t>We are hoping that this method would be more accurate and able to differentiate between different levels of spasticity at a greater level of precision than the Modified Ashworth Scale, meaning we have to be able to present a scale more than five categories of distinguishable spasticity.</a:t>
            </a:r>
          </a:p>
          <a:p>
            <a:pPr rtl="0" lvl="0">
              <a:spcBef>
                <a:spcPts val="0"/>
              </a:spcBef>
              <a:buClr>
                <a:schemeClr val="dk1"/>
              </a:buClr>
              <a:buSzPct val="100000"/>
              <a:buFont typeface="Arial"/>
              <a:buNone/>
            </a:pPr>
            <a:r>
              <a:rPr lang="en">
                <a:solidFill>
                  <a:schemeClr val="dk1"/>
                </a:solidFill>
              </a:rPr>
              <a:t>The error of a test like this should be less than 10% between repeated trials on the same patient on the same joint for this device to be useful. The repeatability of the Modified Ashworth Scale has consistently proven to be very poor, and whatever device we build should aim to improve this significantly. This would be the main selling factor of a device like this, and is needed to convince a clinic to change its ways and attempt to implement a new technology rather than sticking to its ways.</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15.</a:t>
            </a:r>
            <a:r>
              <a:rPr sz="700" lang="en">
                <a:solidFill>
                  <a:schemeClr val="dk1"/>
                </a:solidFill>
              </a:rPr>
              <a:t>   </a:t>
            </a:r>
            <a:r>
              <a:rPr lang="en">
                <a:solidFill>
                  <a:schemeClr val="dk1"/>
                </a:solidFill>
              </a:rPr>
              <a:t> The data acquired from the smartphone and force transducer will have to be transmitted to the computer for data storage and analysis. There are two obvious methods in which to do this, namely, Bluetooth and wifi.</a:t>
            </a:r>
          </a:p>
          <a:p>
            <a:pPr rtl="0" lvl="0">
              <a:spcBef>
                <a:spcPts val="0"/>
              </a:spcBef>
              <a:buClr>
                <a:schemeClr val="dk1"/>
              </a:buClr>
              <a:buSzPct val="100000"/>
              <a:buFont typeface="Arial"/>
              <a:buNone/>
            </a:pPr>
            <a:r>
              <a:rPr lang="en">
                <a:solidFill>
                  <a:schemeClr val="dk1"/>
                </a:solidFill>
              </a:rPr>
              <a:t>Both of these methods operate around the same frequency, but bluetooth is much lower in cost than wifi.</a:t>
            </a:r>
          </a:p>
          <a:p>
            <a:pPr rtl="0" lvl="0">
              <a:spcBef>
                <a:spcPts val="0"/>
              </a:spcBef>
              <a:buClr>
                <a:schemeClr val="dk1"/>
              </a:buClr>
              <a:buSzPct val="100000"/>
              <a:buFont typeface="Arial"/>
              <a:buNone/>
            </a:pPr>
            <a:r>
              <a:rPr lang="en">
                <a:solidFill>
                  <a:schemeClr val="dk1"/>
                </a:solidFill>
              </a:rPr>
              <a:t>The main difference between the two is that bluetooth transfers data at a slower speed than wifi since it has a lower bandwidth (800 Kbps compared to 11Mbps), but that is not an issue for this project, since the data acquired in one test does not take up much space. Namely, we aim to use 0.3 megabytes of data per test as shown in the previous slide. Since this file size is so small, either method would be appropriate.</a:t>
            </a:r>
          </a:p>
          <a:p>
            <a:pPr rtl="0" lvl="0">
              <a:spcBef>
                <a:spcPts val="0"/>
              </a:spcBef>
              <a:buClr>
                <a:schemeClr val="dk1"/>
              </a:buClr>
              <a:buSzPct val="100000"/>
              <a:buFont typeface="Arial"/>
              <a:buNone/>
            </a:pPr>
            <a:r>
              <a:rPr lang="en">
                <a:solidFill>
                  <a:schemeClr val="dk1"/>
                </a:solidFill>
              </a:rPr>
              <a:t>The range of transmission is comparable between the two, with Bluetooth needing to be a little closer in some scenarios, and in our situation, the devices would certainly be within five meters anyway.</a:t>
            </a:r>
          </a:p>
          <a:p>
            <a:pPr rtl="0" lvl="0">
              <a:spcBef>
                <a:spcPts val="0"/>
              </a:spcBef>
              <a:buClr>
                <a:schemeClr val="dk1"/>
              </a:buClr>
              <a:buSzPct val="100000"/>
              <a:buFont typeface="Arial"/>
              <a:buNone/>
            </a:pPr>
            <a:r>
              <a:rPr lang="en">
                <a:solidFill>
                  <a:schemeClr val="dk1"/>
                </a:solidFill>
              </a:rPr>
              <a:t>The bit-rate is also lower for bluetooth, but then again, since the data does not take up too much space, either way would be appropriate for our purposes.</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16.</a:t>
            </a:r>
            <a:r>
              <a:rPr sz="700" lang="en">
                <a:solidFill>
                  <a:schemeClr val="dk1"/>
                </a:solidFill>
              </a:rPr>
              <a:t>   </a:t>
            </a:r>
            <a:r>
              <a:rPr lang="en">
                <a:solidFill>
                  <a:schemeClr val="dk1"/>
                </a:solidFill>
              </a:rPr>
              <a:t> This calculation shows the amount of time needed for data transmission, and we see that even using Bluetooth with an 800kbps bandwidth we can transfer 300kb of data, which is our target maximum file size, in just under half a second. Wireless will be able to do so much quicker, but neither is time consuming enough to limit our decision.</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17.</a:t>
            </a:r>
            <a:r>
              <a:rPr sz="700" lang="en">
                <a:solidFill>
                  <a:schemeClr val="dk1"/>
                </a:solidFill>
              </a:rPr>
              <a:t>   </a:t>
            </a:r>
            <a:r>
              <a:rPr lang="en">
                <a:solidFill>
                  <a:schemeClr val="dk1"/>
                </a:solidFill>
              </a:rPr>
              <a:t>So now that we’ve looked at all of the necessities for the device itself, let’s look at what it has to do. There are three major components that factor into the measurement of spasticity. The first is range of motion. For example, highly spastic patient will have a very limited range of motion as the muscles are tense all of the time and limit them.</a:t>
            </a:r>
          </a:p>
          <a:p>
            <a:pPr rtl="0" lvl="0">
              <a:spcBef>
                <a:spcPts val="0"/>
              </a:spcBef>
              <a:buClr>
                <a:schemeClr val="dk1"/>
              </a:buClr>
              <a:buSzPct val="100000"/>
              <a:buFont typeface="Arial"/>
              <a:buNone/>
            </a:pPr>
            <a:r>
              <a:rPr lang="en">
                <a:solidFill>
                  <a:schemeClr val="dk1"/>
                </a:solidFill>
              </a:rPr>
              <a:t>The second and third are the velocity of motion, and the force generated by the spastic muscle at a particular velocity. These are accounted for qualitatively by the Modified Ashworth Test. At higher velocities of passive muscle stretch, the force generated by the spastic muscle will increase, hence decreasing the velocity until the point at which the patient’s range of motion ends.</a:t>
            </a:r>
          </a:p>
          <a:p>
            <a:pPr rtl="0" lvl="0">
              <a:spcBef>
                <a:spcPts val="0"/>
              </a:spcBef>
              <a:buClr>
                <a:schemeClr val="dk1"/>
              </a:buClr>
              <a:buSzPct val="100000"/>
              <a:buFont typeface="Arial"/>
              <a:buNone/>
            </a:pPr>
            <a:r>
              <a:rPr lang="en">
                <a:solidFill>
                  <a:schemeClr val="dk1"/>
                </a:solidFill>
              </a:rPr>
              <a:t>These values are hence very intertwined, and our device will have to measure all of these simultaneously.</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18.</a:t>
            </a:r>
            <a:r>
              <a:rPr sz="700" lang="en">
                <a:solidFill>
                  <a:schemeClr val="dk1"/>
                </a:solidFill>
              </a:rPr>
              <a:t>   </a:t>
            </a:r>
            <a:r>
              <a:rPr lang="en">
                <a:solidFill>
                  <a:schemeClr val="dk1"/>
                </a:solidFill>
              </a:rPr>
              <a:t> This is a diagram I made up to represent the scenario that will occur before and during one of these tests. In particular, it shows the force that is exerted on the leg when the leg is at rest and during passive muscle stretch. Now let’s look at the zoomed in view.</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19.</a:t>
            </a:r>
            <a:r>
              <a:rPr sz="700" lang="en">
                <a:solidFill>
                  <a:schemeClr val="dk1"/>
                </a:solidFill>
              </a:rPr>
              <a:t>   </a:t>
            </a:r>
            <a:r>
              <a:rPr lang="en">
                <a:solidFill>
                  <a:schemeClr val="dk1"/>
                </a:solidFill>
              </a:rPr>
              <a:t>The diagram on the left shows when the leg is at rest, and equation 1 on the right reflects the forces present, which is simply Fgravity = Fjoint.</a:t>
            </a:r>
          </a:p>
          <a:p>
            <a:pPr rtl="0" lvl="0">
              <a:spcBef>
                <a:spcPts val="0"/>
              </a:spcBef>
              <a:buClr>
                <a:schemeClr val="dk1"/>
              </a:buClr>
              <a:buSzPct val="100000"/>
              <a:buFont typeface="Arial"/>
              <a:buNone/>
            </a:pPr>
            <a:r>
              <a:rPr lang="en">
                <a:solidFill>
                  <a:schemeClr val="dk1"/>
                </a:solidFill>
              </a:rPr>
              <a:t>The two equations below are applicable to the rightmost image, when the physician is moving the limb to passively stretch the muscle. Two new forces are introduced, the applied force and the spastic force, working opposite of one of one another. This picture well summarizes the problem at hand, and what we have to work to measure.</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20.</a:t>
            </a:r>
            <a:r>
              <a:rPr sz="700" lang="en">
                <a:solidFill>
                  <a:schemeClr val="dk1"/>
                </a:solidFill>
              </a:rPr>
              <a:t>   </a:t>
            </a:r>
            <a:r>
              <a:rPr lang="en">
                <a:solidFill>
                  <a:schemeClr val="dk1"/>
                </a:solidFill>
              </a:rPr>
              <a:t>In order to make this device happen, we have created a tentative design schedule, in the form of a Gantt chart broken down by week. We plan to identify which route we want to take with this project after the coming week, and begin work on programming and building the actual device starting then through the rest of the semester. We aim to implement the hardware and software and enter a testing phase near the end of October, so that our device can be ready to undergo safety testing before our final report in early December. Throughout the project, we will be meeting weekly with Dr. Engsberg who will evaluate our progress.</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21.</a:t>
            </a:r>
            <a:r>
              <a:rPr sz="700" lang="en">
                <a:solidFill>
                  <a:schemeClr val="dk1"/>
                </a:solidFill>
              </a:rPr>
              <a:t>   </a:t>
            </a:r>
            <a:r>
              <a:rPr lang="en">
                <a:solidFill>
                  <a:schemeClr val="dk1"/>
                </a:solidFill>
              </a:rPr>
              <a:t>And here is how we divided up our work within the group. We tried to assign at least two members of our group to working on each of the design and programming components of the project so that more than one member’s ideas would be going in to each part. All three of us will contribute to the idea generation and preliminary research, as well as product testing, while each of us will separately present our ideas once over the semester.</a:t>
            </a:r>
          </a:p>
          <a:p>
            <a:pPr rtl="0" lvl="0">
              <a:spcBef>
                <a:spcPts val="0"/>
              </a:spcBef>
              <a:buClr>
                <a:schemeClr val="dk1"/>
              </a:buClr>
              <a:buSzPct val="100000"/>
              <a:buFont typeface="Arial"/>
              <a:buNone/>
            </a:pPr>
            <a:r>
              <a:rPr lang="en">
                <a:solidFill>
                  <a:schemeClr val="dk1"/>
                </a:solidFill>
              </a:rPr>
              <a:t> </a:t>
            </a:r>
          </a:p>
          <a:p>
            <a:pPr rtl="0" lvl="0">
              <a:spcBef>
                <a:spcPts val="0"/>
              </a:spcBef>
              <a:buClr>
                <a:schemeClr val="dk1"/>
              </a:buClr>
              <a:buSzPct val="100000"/>
              <a:buFont typeface="Arial"/>
              <a:buNone/>
            </a:pPr>
            <a:r>
              <a:rPr lang="en">
                <a:solidFill>
                  <a:schemeClr val="dk1"/>
                </a:solidFill>
              </a:rPr>
              <a:t>22.</a:t>
            </a:r>
            <a:r>
              <a:rPr sz="700" lang="en">
                <a:solidFill>
                  <a:schemeClr val="dk1"/>
                </a:solidFill>
              </a:rPr>
              <a:t>   </a:t>
            </a:r>
            <a:r>
              <a:rPr lang="en">
                <a:solidFill>
                  <a:schemeClr val="dk1"/>
                </a:solidFill>
              </a:rPr>
              <a:t>Thank you very much for listening, and I’d like to open up the floor for questions!</a:t>
            </a:r>
          </a:p>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2" name="Shape 11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t/>
            </a:r>
            <a:endParaRPr/>
          </a:p>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lnSpc>
                <a:spcPct val="115000"/>
              </a:lnSpc>
              <a:spcBef>
                <a:spcPts val="0"/>
              </a:spcBef>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900" lang="en">
                <a:solidFill>
                  <a:srgbClr val="3E454C"/>
                </a:solidFill>
              </a:rPr>
              <a:t>1) test. 2) results 3) why it fails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9" name="Shape 59"/>
        <p:cNvGrpSpPr/>
        <p:nvPr/>
      </p:nvGrpSpPr>
      <p:grpSpPr>
        <a:xfrm>
          <a:off y="0" x="0"/>
          <a:ext cy="0" cx="0"/>
          <a:chOff y="0" x="0"/>
          <a:chExt cy="0" cx="0"/>
        </a:xfrm>
      </p:grpSpPr>
      <p:grpSp>
        <p:nvGrpSpPr>
          <p:cNvPr id="60" name="Shape 60"/>
          <p:cNvGrpSpPr/>
          <p:nvPr/>
        </p:nvGrpSpPr>
        <p:grpSpPr>
          <a:xfrm>
            <a:off y="1000670" x="-11"/>
            <a:ext cy="3087224" cx="7314320"/>
            <a:chOff y="1378676" x="-11"/>
            <a:chExt cy="4116299" cx="7314320"/>
          </a:xfrm>
        </p:grpSpPr>
        <p:sp>
          <p:nvSpPr>
            <p:cNvPr id="61" name="Shape 61"/>
            <p:cNvSpPr/>
            <p:nvPr/>
          </p:nvSpPr>
          <p:spPr>
            <a:xfrm flipH="1">
              <a:off y="1378676" x="-11"/>
              <a:ext cy="4116299"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2" name="Shape 62"/>
            <p:cNvSpPr/>
            <p:nvPr/>
          </p:nvSpPr>
          <p:spPr>
            <a:xfrm flipH="1">
              <a:off y="1378676" x="187809"/>
              <a:ext cy="4116299" cx="71264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3" name="Shape 63"/>
          <p:cNvSpPr txBox="1"/>
          <p:nvPr>
            <p:ph type="ctrTitle"/>
          </p:nvPr>
        </p:nvSpPr>
        <p:spPr>
          <a:xfrm>
            <a:off y="1699932" x="685800"/>
            <a:ext cy="1000499" cx="64007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4" name="Shape 64"/>
          <p:cNvSpPr txBox="1"/>
          <p:nvPr>
            <p:ph idx="1" type="subTitle"/>
          </p:nvPr>
        </p:nvSpPr>
        <p:spPr>
          <a:xfrm>
            <a:off y="2700338" x="685800"/>
            <a:ext cy="675299" cx="6400799"/>
          </a:xfrm>
          <a:prstGeom prst="rect">
            <a:avLst/>
          </a:prstGeom>
        </p:spPr>
        <p:txBody>
          <a:bodyPr bIns="91425" rIns="91425" lIns="91425" t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5" name="Shape 65"/>
        <p:cNvGrpSpPr/>
        <p:nvPr/>
      </p:nvGrpSpPr>
      <p:grpSpPr>
        <a:xfrm>
          <a:off y="0" x="0"/>
          <a:ext cy="0" cx="0"/>
          <a:chOff y="0" x="0"/>
          <a:chExt cy="0" cx="0"/>
        </a:xfrm>
      </p:grpSpPr>
      <p:grpSp>
        <p:nvGrpSpPr>
          <p:cNvPr id="66" name="Shape 66"/>
          <p:cNvGrpSpPr/>
          <p:nvPr/>
        </p:nvGrpSpPr>
        <p:grpSpPr>
          <a:xfrm>
            <a:off y="-9140" x="-13"/>
            <a:ext cy="1209421" cx="8005727"/>
            <a:chOff y="-12187" x="-13"/>
            <a:chExt cy="1161900" cx="8005727"/>
          </a:xfrm>
        </p:grpSpPr>
        <p:sp>
          <p:nvSpPr>
            <p:cNvPr id="67" name="Shape 67"/>
            <p:cNvSpPr/>
            <p:nvPr/>
          </p:nvSpPr>
          <p:spPr>
            <a:xfrm flipH="1">
              <a:off y="-12187" x="-13"/>
              <a:ext cy="1161900" cx="187800"/>
            </a:xfrm>
            <a:prstGeom prst="rect">
              <a:avLst/>
            </a:prstGeom>
            <a:solidFill>
              <a:schemeClr val="accent2"/>
            </a:solidFill>
            <a:ln>
              <a:noFill/>
            </a:ln>
          </p:spPr>
          <p:txBody>
            <a:bodyPr bIns="45700" rIns="91425" lIns="91425" tIns="45700" anchor="ctr" anchorCtr="0">
              <a:noAutofit/>
            </a:bodyPr>
            <a:lstStyle/>
            <a:p>
              <a:pPr>
                <a:spcBef>
                  <a:spcPts val="0"/>
                </a:spcBef>
                <a:buNone/>
              </a:pPr>
              <a:r>
                <a:t/>
              </a:r>
              <a:endParaRPr/>
            </a:p>
          </p:txBody>
        </p:sp>
        <p:sp>
          <p:nvSpPr>
            <p:cNvPr id="68" name="Shape 68"/>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69" name="Shape 69"/>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0" name="Shape 70"/>
          <p:cNvSpPr txBox="1"/>
          <p:nvPr>
            <p:ph idx="1" type="body"/>
          </p:nvPr>
        </p:nvSpPr>
        <p:spPr>
          <a:xfrm>
            <a:off y="1278516" x="457200"/>
            <a:ext cy="36303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1" name="Shape 71"/>
        <p:cNvGrpSpPr/>
        <p:nvPr/>
      </p:nvGrpSpPr>
      <p:grpSpPr>
        <a:xfrm>
          <a:off y="0" x="0"/>
          <a:ext cy="0" cx="0"/>
          <a:chOff y="0" x="0"/>
          <a:chExt cy="0" cx="0"/>
        </a:xfrm>
      </p:grpSpPr>
      <p:sp>
        <p:nvSpPr>
          <p:cNvPr id="72" name="Shape 72"/>
          <p:cNvSpPr txBox="1"/>
          <p:nvPr>
            <p:ph idx="1" type="body"/>
          </p:nvPr>
        </p:nvSpPr>
        <p:spPr>
          <a:xfrm>
            <a:off y="1278513" x="456245"/>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3" name="Shape 73"/>
          <p:cNvSpPr txBox="1"/>
          <p:nvPr>
            <p:ph idx="2" type="body"/>
          </p:nvPr>
        </p:nvSpPr>
        <p:spPr>
          <a:xfrm>
            <a:off y="1278513" x="4648200"/>
            <a:ext cy="3630300" cx="4038599"/>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74" name="Shape 74"/>
          <p:cNvGrpSpPr/>
          <p:nvPr/>
        </p:nvGrpSpPr>
        <p:grpSpPr>
          <a:xfrm>
            <a:off y="-9140" x="-13"/>
            <a:ext cy="1209421" cx="8005727"/>
            <a:chOff y="-12187" x="-13"/>
            <a:chExt cy="1161900" cx="8005727"/>
          </a:xfrm>
        </p:grpSpPr>
        <p:sp>
          <p:nvSpPr>
            <p:cNvPr id="75" name="Shape 75"/>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76" name="Shape 76"/>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77" name="Shape 77"/>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y="0" x="0"/>
          <a:ext cy="0" cx="0"/>
          <a:chOff y="0" x="0"/>
          <a:chExt cy="0" cx="0"/>
        </a:xfrm>
      </p:grpSpPr>
      <p:grpSp>
        <p:nvGrpSpPr>
          <p:cNvPr id="79" name="Shape 79"/>
          <p:cNvGrpSpPr/>
          <p:nvPr/>
        </p:nvGrpSpPr>
        <p:grpSpPr>
          <a:xfrm>
            <a:off y="-9140" x="-13"/>
            <a:ext cy="1209421" cx="8005727"/>
            <a:chOff y="-12187" x="-13"/>
            <a:chExt cy="1161900" cx="8005727"/>
          </a:xfrm>
        </p:grpSpPr>
        <p:sp>
          <p:nvSpPr>
            <p:cNvPr id="80" name="Shape 80"/>
            <p:cNvSpPr/>
            <p:nvPr/>
          </p:nvSpPr>
          <p:spPr>
            <a:xfrm flipH="1">
              <a:off y="-12187" x="-13"/>
              <a:ext cy="11619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1" name="Shape 81"/>
            <p:cNvSpPr/>
            <p:nvPr/>
          </p:nvSpPr>
          <p:spPr>
            <a:xfrm flipH="1">
              <a:off y="-12187" x="187715"/>
              <a:ext cy="1161900" cx="7817999"/>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grpSp>
      <p:sp>
        <p:nvSpPr>
          <p:cNvPr id="82" name="Shape 82"/>
          <p:cNvSpPr txBox="1"/>
          <p:nvPr>
            <p:ph type="title"/>
          </p:nvPr>
        </p:nvSpPr>
        <p:spPr>
          <a:xfrm>
            <a:off y="101100" x="457200"/>
            <a:ext cy="1013999" cx="7315499"/>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83" name="Shape 83"/>
        <p:cNvGrpSpPr/>
        <p:nvPr/>
      </p:nvGrpSpPr>
      <p:grpSpPr>
        <a:xfrm>
          <a:off y="0" x="0"/>
          <a:ext cy="0" cx="0"/>
          <a:chOff y="0" x="0"/>
          <a:chExt cy="0" cx="0"/>
        </a:xfrm>
      </p:grpSpPr>
      <p:sp>
        <p:nvSpPr>
          <p:cNvPr id="84" name="Shape 84"/>
          <p:cNvSpPr/>
          <p:nvPr/>
        </p:nvSpPr>
        <p:spPr>
          <a:xfrm flipH="1">
            <a:off y="4623760" x="8964665"/>
            <a:ext cy="521400" cx="187800"/>
          </a:xfrm>
          <a:prstGeom prst="rect">
            <a:avLst/>
          </a:prstGeom>
          <a:solidFill>
            <a:srgbClr val="AB0101"/>
          </a:solidFill>
          <a:ln>
            <a:noFill/>
          </a:ln>
        </p:spPr>
        <p:txBody>
          <a:bodyPr bIns="45700" rIns="91425" lIns="91425" tIns="45700" anchor="ctr" anchorCtr="0">
            <a:noAutofit/>
          </a:bodyPr>
          <a:lstStyle/>
          <a:p>
            <a:pPr>
              <a:spcBef>
                <a:spcPts val="0"/>
              </a:spcBef>
              <a:buNone/>
            </a:pPr>
            <a:r>
              <a:t/>
            </a:r>
            <a:endParaRPr/>
          </a:p>
        </p:txBody>
      </p:sp>
      <p:sp>
        <p:nvSpPr>
          <p:cNvPr id="85" name="Shape 85"/>
          <p:cNvSpPr/>
          <p:nvPr/>
        </p:nvSpPr>
        <p:spPr>
          <a:xfrm flipH="1">
            <a:off y="4623760" x="3866777"/>
            <a:ext cy="521400" cx="5097900"/>
          </a:xfrm>
          <a:prstGeom prst="rect">
            <a:avLst/>
          </a:prstGeom>
          <a:solidFill>
            <a:srgbClr val="0F243E"/>
          </a:solidFill>
          <a:ln>
            <a:noFill/>
          </a:ln>
        </p:spPr>
        <p:txBody>
          <a:bodyPr bIns="45700" rIns="91425" lIns="91425" tIns="45700" anchor="ctr" anchorCtr="0">
            <a:noAutofit/>
          </a:bodyPr>
          <a:lstStyle/>
          <a:p>
            <a:pPr>
              <a:spcBef>
                <a:spcPts val="0"/>
              </a:spcBef>
              <a:buNone/>
            </a:pPr>
            <a:r>
              <a:t/>
            </a:r>
            <a:endParaRPr/>
          </a:p>
        </p:txBody>
      </p:sp>
      <p:sp>
        <p:nvSpPr>
          <p:cNvPr id="86" name="Shape 86"/>
          <p:cNvSpPr txBox="1"/>
          <p:nvPr>
            <p:ph idx="1" type="body"/>
          </p:nvPr>
        </p:nvSpPr>
        <p:spPr>
          <a:xfrm>
            <a:off y="4623760" x="3866812"/>
            <a:ext cy="521400" cx="5097900"/>
          </a:xfrm>
          <a:prstGeom prst="rect">
            <a:avLst/>
          </a:prstGeom>
        </p:spPr>
        <p:txBody>
          <a:bodyPr bIns="91425" rIns="91425" lIns="91425" tIns="91425" anchor="t" anchorCtr="0"/>
          <a:lstStyle>
            <a:lvl1pPr>
              <a:spcBef>
                <a:spcPts val="0"/>
              </a:spcBef>
              <a:buClr>
                <a:schemeClr val="lt1"/>
              </a:buClr>
              <a:buSzPct val="100000"/>
              <a:buNone/>
              <a:defRPr sz="14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7" name="Shape 8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70" x="33867"/>
            <a:ext cy="2107677" cx="3409812"/>
            <a:chOff y="1493" x="0"/>
            <a:chExt cy="2810236" cx="3409812"/>
          </a:xfrm>
        </p:grpSpPr>
        <p:cxnSp>
          <p:nvCxnSpPr>
            <p:cNvPr id="6" name="Shape 6"/>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7" name="Shape 7"/>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8" name="Shape 8"/>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9" name="Shape 9"/>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0" name="Shape 10"/>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1" name="Shape 11"/>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2" name="Shape 12"/>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3" name="Shape 13"/>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4" name="Shape 14"/>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5" name="Shape 15"/>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6" name="Shape 16"/>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7" name="Shape 17"/>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8" name="Shape 18"/>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19" name="Shape 19"/>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0" name="Shape 20"/>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1" name="Shape 21"/>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2" name="Shape 22"/>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3" name="Shape 23"/>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4" name="Shape 24"/>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5" name="Shape 25"/>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6" name="Shape 26"/>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7" name="Shape 27"/>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8" name="Shape 28"/>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29" name="Shape 29"/>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0" name="Shape 30"/>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
        <p:nvSpPr>
          <p:cNvPr id="31" name="Shape 31"/>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p:txBody>
      </p:sp>
      <p:sp>
        <p:nvSpPr>
          <p:cNvPr id="32" name="Shape 32"/>
          <p:cNvSpPr txBox="1"/>
          <p:nvPr>
            <p:ph idx="1" type="body"/>
          </p:nvPr>
        </p:nvSpPr>
        <p:spPr>
          <a:xfrm>
            <a:off y="1200150" x="457200"/>
            <a:ext cy="3394500" cx="8229600"/>
          </a:xfrm>
          <a:prstGeom prst="rect">
            <a:avLst/>
          </a:prstGeom>
          <a:noFill/>
          <a:ln>
            <a:noFill/>
          </a:ln>
        </p:spPr>
        <p:txBody>
          <a:bodyPr bIns="91425" rIns="91425" lIns="91425" t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p:txBody>
      </p:sp>
      <p:grpSp>
        <p:nvGrpSpPr>
          <p:cNvPr id="33" name="Shape 33"/>
          <p:cNvGrpSpPr/>
          <p:nvPr/>
        </p:nvGrpSpPr>
        <p:grpSpPr>
          <a:xfrm rot="10800000">
            <a:off y="3035893" x="5734187"/>
            <a:ext cy="2107677" cx="3409812"/>
            <a:chOff y="1493" x="0"/>
            <a:chExt cy="2810236" cx="3409812"/>
          </a:xfrm>
        </p:grpSpPr>
        <p:cxnSp>
          <p:nvCxnSpPr>
            <p:cNvPr id="34" name="Shape 34"/>
            <p:cNvCxnSpPr/>
            <p:nvPr/>
          </p:nvCxnSpPr>
          <p:spPr>
            <a:xfrm>
              <a:off y="245542" x="0"/>
              <a:ext cy="1500" cx="3251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5" name="Shape 35"/>
            <p:cNvCxnSpPr/>
            <p:nvPr/>
          </p:nvCxnSpPr>
          <p:spPr>
            <a:xfrm rot="-5400000">
              <a:off y="1407880" x="-1212177"/>
              <a:ext cy="1500" cx="2806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6" name="Shape 36"/>
            <p:cNvCxnSpPr/>
            <p:nvPr/>
          </p:nvCxnSpPr>
          <p:spPr>
            <a:xfrm>
              <a:off y="474143" x="0"/>
              <a:ext cy="1500" cx="2666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7" name="Shape 37"/>
            <p:cNvCxnSpPr/>
            <p:nvPr/>
          </p:nvCxnSpPr>
          <p:spPr>
            <a:xfrm>
              <a:off y="702743" x="0"/>
              <a:ext cy="1500" cx="2167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8" name="Shape 38"/>
            <p:cNvCxnSpPr/>
            <p:nvPr/>
          </p:nvCxnSpPr>
          <p:spPr>
            <a:xfrm>
              <a:off y="931342" x="0"/>
              <a:ext cy="1500" cx="18626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39" name="Shape 39"/>
            <p:cNvCxnSpPr/>
            <p:nvPr/>
          </p:nvCxnSpPr>
          <p:spPr>
            <a:xfrm>
              <a:off y="1159942" x="0"/>
              <a:ext cy="1500" cx="1490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0" name="Shape 40"/>
            <p:cNvCxnSpPr/>
            <p:nvPr/>
          </p:nvCxnSpPr>
          <p:spPr>
            <a:xfrm>
              <a:off y="1388542" x="0"/>
              <a:ext cy="1500" cx="12191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1" name="Shape 41"/>
            <p:cNvCxnSpPr/>
            <p:nvPr/>
          </p:nvCxnSpPr>
          <p:spPr>
            <a:xfrm>
              <a:off y="1617142" x="0"/>
              <a:ext cy="1500" cx="990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2" name="Shape 42"/>
            <p:cNvCxnSpPr/>
            <p:nvPr/>
          </p:nvCxnSpPr>
          <p:spPr>
            <a:xfrm>
              <a:off y="1845742" x="0"/>
              <a:ext cy="1500" cx="745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3" name="Shape 43"/>
            <p:cNvCxnSpPr/>
            <p:nvPr/>
          </p:nvCxnSpPr>
          <p:spPr>
            <a:xfrm>
              <a:off y="2074342" x="0"/>
              <a:ext cy="1500" cx="533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4" name="Shape 44"/>
            <p:cNvCxnSpPr/>
            <p:nvPr/>
          </p:nvCxnSpPr>
          <p:spPr>
            <a:xfrm>
              <a:off y="2302943" x="0"/>
              <a:ext cy="1500" cx="262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5" name="Shape 45"/>
            <p:cNvCxnSpPr/>
            <p:nvPr/>
          </p:nvCxnSpPr>
          <p:spPr>
            <a:xfrm rot="-5400000">
              <a:off y="1238115" x="-814261"/>
              <a:ext cy="1500" cx="24683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6" name="Shape 46"/>
            <p:cNvCxnSpPr/>
            <p:nvPr/>
          </p:nvCxnSpPr>
          <p:spPr>
            <a:xfrm rot="-5400000">
              <a:off y="1014527" x="-357712"/>
              <a:ext cy="1500" cx="20180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7" name="Shape 47"/>
            <p:cNvCxnSpPr/>
            <p:nvPr/>
          </p:nvCxnSpPr>
          <p:spPr>
            <a:xfrm rot="-5400000">
              <a:off y="887576" x="-853"/>
              <a:ext cy="1500" cx="17639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8" name="Shape 48"/>
            <p:cNvCxnSpPr/>
            <p:nvPr/>
          </p:nvCxnSpPr>
          <p:spPr>
            <a:xfrm rot="-5400000">
              <a:off y="790194" x="326307"/>
              <a:ext cy="1500" cx="1569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49" name="Shape 49"/>
            <p:cNvCxnSpPr/>
            <p:nvPr/>
          </p:nvCxnSpPr>
          <p:spPr>
            <a:xfrm rot="-5400000">
              <a:off y="709726" x="636516"/>
              <a:ext cy="1500" cx="14085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0" name="Shape 50"/>
            <p:cNvCxnSpPr/>
            <p:nvPr/>
          </p:nvCxnSpPr>
          <p:spPr>
            <a:xfrm rot="-5400000">
              <a:off y="603961" x="972228"/>
              <a:ext cy="1500" cx="1196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1" name="Shape 51"/>
            <p:cNvCxnSpPr/>
            <p:nvPr/>
          </p:nvCxnSpPr>
          <p:spPr>
            <a:xfrm rot="-5400000">
              <a:off y="527761" x="1278236"/>
              <a:ext cy="1500" cx="10443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2" name="Shape 52"/>
            <p:cNvCxnSpPr/>
            <p:nvPr/>
          </p:nvCxnSpPr>
          <p:spPr>
            <a:xfrm rot="-5400000">
              <a:off y="440776" x="1590398"/>
              <a:ext cy="1500" cx="879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3" name="Shape 53"/>
            <p:cNvCxnSpPr/>
            <p:nvPr/>
          </p:nvCxnSpPr>
          <p:spPr>
            <a:xfrm rot="-5400000">
              <a:off y="377227" x="1883657"/>
              <a:ext cy="1500" cx="7527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4" name="Shape 54"/>
            <p:cNvCxnSpPr/>
            <p:nvPr/>
          </p:nvCxnSpPr>
          <p:spPr>
            <a:xfrm rot="-5400000">
              <a:off y="292493" x="2198066"/>
              <a:ext cy="1500" cx="583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5" name="Shape 55"/>
            <p:cNvCxnSpPr/>
            <p:nvPr/>
          </p:nvCxnSpPr>
          <p:spPr>
            <a:xfrm rot="-5400000">
              <a:off y="199376" x="2521027"/>
              <a:ext cy="1500" cx="397200"/>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6" name="Shape 56"/>
            <p:cNvCxnSpPr/>
            <p:nvPr/>
          </p:nvCxnSpPr>
          <p:spPr>
            <a:xfrm rot="-5400000">
              <a:off y="148627" x="2801688"/>
              <a:ext cy="1500" cx="2954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7" name="Shape 57"/>
            <p:cNvCxnSpPr/>
            <p:nvPr/>
          </p:nvCxnSpPr>
          <p:spPr>
            <a:xfrm rot="-5400000">
              <a:off y="102444" x="3079242"/>
              <a:ext cy="1500" cx="201599"/>
            </a:xfrm>
            <a:prstGeom prst="straightConnector1">
              <a:avLst/>
            </a:prstGeom>
            <a:noFill/>
            <a:ln w="12700" cap="flat">
              <a:solidFill>
                <a:srgbClr val="B7CCE4">
                  <a:alpha val="53725"/>
                </a:srgbClr>
              </a:solidFill>
              <a:prstDash val="solid"/>
              <a:round/>
              <a:headEnd w="med" len="med" type="none"/>
              <a:tailEnd w="med" len="med" type="none"/>
            </a:ln>
          </p:spPr>
        </p:cxnSp>
        <p:cxnSp>
          <p:nvCxnSpPr>
            <p:cNvPr id="58" name="Shape 58"/>
            <p:cNvCxnSpPr/>
            <p:nvPr/>
          </p:nvCxnSpPr>
          <p:spPr>
            <a:xfrm rot="-5400000">
              <a:off y="85076" x="3324762"/>
              <a:ext cy="1500" cx="168600"/>
            </a:xfrm>
            <a:prstGeom prst="straightConnector1">
              <a:avLst/>
            </a:prstGeom>
            <a:noFill/>
            <a:ln w="12700" cap="flat">
              <a:solidFill>
                <a:srgbClr val="B7CCE4">
                  <a:alpha val="53725"/>
                </a:srgbClr>
              </a:solidFill>
              <a:prstDash val="solid"/>
              <a:round/>
              <a:headEnd w="med" len="med" type="none"/>
              <a:tailEnd w="med" len="med" type="none"/>
            </a:ln>
          </p:spPr>
        </p:cxnSp>
      </p:gr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http://www.diffen.com/difference/Bluetooth_vs_Wifi" Type="http://schemas.openxmlformats.org/officeDocument/2006/relationships/hyperlink" TargetMode="External"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ctrTitle"/>
          </p:nvPr>
        </p:nvSpPr>
        <p:spPr>
          <a:xfrm>
            <a:off y="1502100" x="377675"/>
            <a:ext cy="1000499" cx="6591899"/>
          </a:xfrm>
          <a:prstGeom prst="rect">
            <a:avLst/>
          </a:prstGeom>
        </p:spPr>
        <p:txBody>
          <a:bodyPr bIns="91425" rIns="91425" lIns="91425" tIns="91425" anchor="b" anchorCtr="0">
            <a:noAutofit/>
          </a:bodyPr>
          <a:lstStyle/>
          <a:p>
            <a:pPr algn="r" rtl="0">
              <a:spcBef>
                <a:spcPts val="0"/>
              </a:spcBef>
              <a:buNone/>
            </a:pPr>
            <a:r>
              <a:rPr sz="3600" lang="en"/>
              <a:t>Spasticity Quantification</a:t>
            </a:r>
          </a:p>
          <a:p>
            <a:pPr algn="r">
              <a:spcBef>
                <a:spcPts val="0"/>
              </a:spcBef>
              <a:buNone/>
            </a:pPr>
            <a:r>
              <a:rPr sz="1800" lang="en"/>
              <a:t>Preliminary Report</a:t>
            </a:r>
          </a:p>
        </p:txBody>
      </p:sp>
      <p:sp>
        <p:nvSpPr>
          <p:cNvPr id="90" name="Shape 90"/>
          <p:cNvSpPr txBox="1"/>
          <p:nvPr>
            <p:ph idx="1" type="subTitle"/>
          </p:nvPr>
        </p:nvSpPr>
        <p:spPr>
          <a:xfrm>
            <a:off y="2943138" x="676800"/>
            <a:ext cy="675299" cx="6400799"/>
          </a:xfrm>
          <a:prstGeom prst="rect">
            <a:avLst/>
          </a:prstGeom>
        </p:spPr>
        <p:txBody>
          <a:bodyPr bIns="91425" rIns="91425" lIns="91425" tIns="91425" anchor="t" anchorCtr="0">
            <a:noAutofit/>
          </a:bodyPr>
          <a:lstStyle/>
          <a:p>
            <a:pPr rtl="0">
              <a:spcBef>
                <a:spcPts val="0"/>
              </a:spcBef>
              <a:buNone/>
            </a:pPr>
            <a:r>
              <a:rPr lang="en"/>
              <a:t>Olivia Sutton</a:t>
            </a:r>
          </a:p>
          <a:p>
            <a:pPr rtl="0">
              <a:spcBef>
                <a:spcPts val="0"/>
              </a:spcBef>
              <a:buNone/>
            </a:pPr>
            <a:r>
              <a:rPr sz="1100" lang="en"/>
              <a:t>with Tony Wang and Charles Wu</a:t>
            </a:r>
          </a:p>
          <a:p>
            <a:pPr>
              <a:spcBef>
                <a:spcPts val="0"/>
              </a:spcBef>
              <a:buNone/>
            </a:pPr>
            <a:r>
              <a:rPr sz="1100" lang="en"/>
              <a:t>for client Dr. John Engsberg</a:t>
            </a:r>
          </a:p>
        </p:txBody>
      </p:sp>
      <p:sp>
        <p:nvSpPr>
          <p:cNvPr id="91" name="Shape 91"/>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idx="1" type="body"/>
          </p:nvPr>
        </p:nvSpPr>
        <p:spPr>
          <a:xfrm>
            <a:off y="1278525" x="266275"/>
            <a:ext cy="3630300" cx="35739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lang="en"/>
              <a:t>Engsberg, J. 1996:</a:t>
            </a:r>
          </a:p>
          <a:p>
            <a:pPr rtl="0" lvl="0" indent="-317500" marL="457200">
              <a:spcBef>
                <a:spcPts val="0"/>
              </a:spcBef>
              <a:buClr>
                <a:schemeClr val="dk2"/>
              </a:buClr>
              <a:buSzPct val="100000"/>
              <a:buFont typeface="Arial"/>
              <a:buChar char="●"/>
            </a:pPr>
            <a:r>
              <a:rPr b="1" sz="1400" lang="en"/>
              <a:t>Test</a:t>
            </a:r>
            <a:r>
              <a:rPr sz="1400" lang="en"/>
              <a:t>:</a:t>
            </a:r>
          </a:p>
          <a:p>
            <a:pPr rtl="0" lvl="1" indent="-317500" marL="914400">
              <a:spcBef>
                <a:spcPts val="0"/>
              </a:spcBef>
              <a:buClr>
                <a:schemeClr val="dk2"/>
              </a:buClr>
              <a:buSzPct val="100000"/>
              <a:buFont typeface="Courier New"/>
              <a:buChar char="o"/>
            </a:pPr>
            <a:r>
              <a:rPr sz="1400" lang="en"/>
              <a:t>Rotate leg about the knee joint at constant velocity, tracking the force required through entire range of motion. Calculate total work done by leg at various velocities</a:t>
            </a:r>
          </a:p>
          <a:p>
            <a:pPr rtl="0" lvl="0" indent="-317500" marL="457200">
              <a:spcBef>
                <a:spcPts val="0"/>
              </a:spcBef>
              <a:buClr>
                <a:schemeClr val="dk2"/>
              </a:buClr>
              <a:buSzPct val="100000"/>
              <a:buFont typeface="Arial"/>
              <a:buChar char="●"/>
            </a:pPr>
            <a:r>
              <a:rPr b="1" sz="1400" lang="en"/>
              <a:t>Results</a:t>
            </a:r>
            <a:r>
              <a:rPr sz="1400" lang="en"/>
              <a:t>:</a:t>
            </a:r>
          </a:p>
          <a:p>
            <a:pPr rtl="0" lvl="1" indent="-317500" marL="914400">
              <a:spcBef>
                <a:spcPts val="0"/>
              </a:spcBef>
              <a:buClr>
                <a:schemeClr val="dk2"/>
              </a:buClr>
              <a:buSzPct val="100000"/>
              <a:buFont typeface="Courier New"/>
              <a:buChar char="o"/>
            </a:pPr>
            <a:r>
              <a:rPr sz="1400" lang="en"/>
              <a:t>Normal patients: 0</a:t>
            </a:r>
          </a:p>
          <a:p>
            <a:pPr rtl="0" lvl="1" indent="-317500" marL="914400">
              <a:spcBef>
                <a:spcPts val="0"/>
              </a:spcBef>
              <a:buClr>
                <a:schemeClr val="dk2"/>
              </a:buClr>
              <a:buSzPct val="100000"/>
              <a:buFont typeface="Courier New"/>
              <a:buChar char="o"/>
            </a:pPr>
            <a:r>
              <a:rPr sz="1400" lang="en"/>
              <a:t>Spastic patients: &gt;0</a:t>
            </a:r>
          </a:p>
          <a:p>
            <a:pPr lvl="1" indent="-317500" marL="914400">
              <a:spcBef>
                <a:spcPts val="0"/>
              </a:spcBef>
              <a:buClr>
                <a:schemeClr val="dk2"/>
              </a:buClr>
              <a:buSzPct val="100000"/>
              <a:buFont typeface="Courier New"/>
              <a:buChar char="o"/>
            </a:pPr>
            <a:r>
              <a:rPr sz="1400" lang="en"/>
              <a:t>More spastic → higher rating</a:t>
            </a:r>
          </a:p>
        </p:txBody>
      </p:sp>
      <p:sp>
        <p:nvSpPr>
          <p:cNvPr id="163" name="Shape 163"/>
          <p:cNvSpPr txBox="1"/>
          <p:nvPr>
            <p:ph type="title"/>
          </p:nvPr>
        </p:nvSpPr>
        <p:spPr>
          <a:xfrm>
            <a:off y="101100" x="381000"/>
            <a:ext cy="1013999" cx="7546199"/>
          </a:xfrm>
          <a:prstGeom prst="rect">
            <a:avLst/>
          </a:prstGeom>
        </p:spPr>
        <p:txBody>
          <a:bodyPr bIns="91425" rIns="91425" lIns="91425" tIns="91425" anchor="b" anchorCtr="0">
            <a:noAutofit/>
          </a:bodyPr>
          <a:lstStyle/>
          <a:p>
            <a:pPr rtl="0" lvl="0">
              <a:spcBef>
                <a:spcPts val="0"/>
              </a:spcBef>
              <a:buNone/>
            </a:pPr>
            <a:r>
              <a:rPr sz="2600" lang="en"/>
              <a:t>Existing Solutions - Objective Spasticity Measure</a:t>
            </a:r>
          </a:p>
        </p:txBody>
      </p:sp>
      <p:pic>
        <p:nvPicPr>
          <p:cNvPr id="164" name="Shape 164"/>
          <p:cNvPicPr preferRelativeResize="0"/>
          <p:nvPr/>
        </p:nvPicPr>
        <p:blipFill>
          <a:blip r:embed="rId3">
            <a:alphaModFix/>
          </a:blip>
          <a:stretch>
            <a:fillRect/>
          </a:stretch>
        </p:blipFill>
        <p:spPr>
          <a:xfrm>
            <a:off y="1563922" x="3840175"/>
            <a:ext cy="2751149" cx="5059401"/>
          </a:xfrm>
          <a:prstGeom prst="rect">
            <a:avLst/>
          </a:prstGeom>
          <a:noFill/>
          <a:ln>
            <a:noFill/>
          </a:ln>
        </p:spPr>
      </p:pic>
      <p:sp>
        <p:nvSpPr>
          <p:cNvPr id="165" name="Shape 165"/>
          <p:cNvSpPr txBox="1"/>
          <p:nvPr/>
        </p:nvSpPr>
        <p:spPr>
          <a:xfrm>
            <a:off y="4283625" x="6054475"/>
            <a:ext cy="625199" cx="2929200"/>
          </a:xfrm>
          <a:prstGeom prst="rect">
            <a:avLst/>
          </a:prstGeom>
          <a:noFill/>
          <a:ln>
            <a:noFill/>
          </a:ln>
        </p:spPr>
        <p:txBody>
          <a:bodyPr bIns="91425" rIns="91425" lIns="91425" tIns="91425" anchor="ctr" anchorCtr="0">
            <a:noAutofit/>
          </a:bodyPr>
          <a:lstStyle/>
          <a:p>
            <a:pPr algn="r" rtl="0" lvl="0">
              <a:lnSpc>
                <a:spcPct val="150000"/>
              </a:lnSpc>
              <a:spcBef>
                <a:spcPts val="0"/>
              </a:spcBef>
              <a:buNone/>
            </a:pPr>
            <a:r>
              <a:rPr sz="1200" lang="en" i="1">
                <a:solidFill>
                  <a:schemeClr val="dk1"/>
                </a:solidFill>
                <a:latin typeface="Times New Roman"/>
                <a:ea typeface="Times New Roman"/>
                <a:cs typeface="Times New Roman"/>
                <a:sym typeface="Times New Roman"/>
              </a:rPr>
              <a:t>KinCom Corporate Website, 2011</a:t>
            </a:r>
          </a:p>
        </p:txBody>
      </p:sp>
      <p:sp>
        <p:nvSpPr>
          <p:cNvPr id="166" name="Shape 166"/>
          <p:cNvSpPr txBox="1"/>
          <p:nvPr/>
        </p:nvSpPr>
        <p:spPr>
          <a:xfrm>
            <a:off y="4602175" x="7184725"/>
            <a:ext cy="457200" cx="3657600"/>
          </a:xfrm>
          <a:prstGeom prst="rect">
            <a:avLst/>
          </a:prstGeom>
          <a:noFill/>
          <a:ln>
            <a:noFill/>
          </a:ln>
        </p:spPr>
        <p:txBody>
          <a:bodyPr bIns="91425" rIns="91425" lIns="91425" tIns="91425" anchor="t" anchorCtr="0">
            <a:noAutofit/>
          </a:bodyPr>
          <a:lstStyle/>
          <a:p>
            <a:pPr>
              <a:spcBef>
                <a:spcPts val="0"/>
              </a:spcBef>
              <a:buNone/>
            </a:pPr>
            <a:r>
              <a:t/>
            </a:r>
            <a:endParaRPr/>
          </a:p>
        </p:txBody>
      </p:sp>
      <p:sp>
        <p:nvSpPr>
          <p:cNvPr id="167" name="Shape 167"/>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101100" x="197825"/>
            <a:ext cy="1013999" cx="7575000"/>
          </a:xfrm>
          <a:prstGeom prst="rect">
            <a:avLst/>
          </a:prstGeom>
        </p:spPr>
        <p:txBody>
          <a:bodyPr bIns="91425" rIns="91425" lIns="91425" tIns="91425" anchor="b" anchorCtr="0">
            <a:noAutofit/>
          </a:bodyPr>
          <a:lstStyle/>
          <a:p>
            <a:pPr lvl="0">
              <a:spcBef>
                <a:spcPts val="0"/>
              </a:spcBef>
              <a:buNone/>
            </a:pPr>
            <a:r>
              <a:rPr lang="en"/>
              <a:t>Objective Spasticity Measure</a:t>
            </a:r>
          </a:p>
        </p:txBody>
      </p:sp>
      <p:sp>
        <p:nvSpPr>
          <p:cNvPr id="173" name="Shape 173"/>
          <p:cNvSpPr txBox="1"/>
          <p:nvPr>
            <p:ph idx="1" type="body"/>
          </p:nvPr>
        </p:nvSpPr>
        <p:spPr>
          <a:xfrm>
            <a:off y="1278516" x="304350"/>
            <a:ext cy="3630300" cx="8229600"/>
          </a:xfrm>
          <a:prstGeom prst="rect">
            <a:avLst/>
          </a:prstGeom>
        </p:spPr>
        <p:txBody>
          <a:bodyPr bIns="91425" rIns="91425" lIns="91425" tIns="91425" anchor="t" anchorCtr="0">
            <a:noAutofit/>
          </a:bodyPr>
          <a:lstStyle/>
          <a:p>
            <a:pPr rtl="0" lvl="0">
              <a:spcBef>
                <a:spcPts val="0"/>
              </a:spcBef>
              <a:buClr>
                <a:srgbClr val="000000"/>
              </a:buClr>
              <a:buSzPct val="61111"/>
              <a:buFont typeface="Arial"/>
              <a:buNone/>
            </a:pPr>
            <a:r>
              <a:rPr lang="en"/>
              <a:t>Engsberg 1996 (cont)</a:t>
            </a:r>
          </a:p>
        </p:txBody>
      </p:sp>
      <p:pic>
        <p:nvPicPr>
          <p:cNvPr id="174" name="Shape 174"/>
          <p:cNvPicPr preferRelativeResize="0"/>
          <p:nvPr/>
        </p:nvPicPr>
        <p:blipFill>
          <a:blip r:embed="rId3">
            <a:alphaModFix/>
          </a:blip>
          <a:stretch>
            <a:fillRect/>
          </a:stretch>
        </p:blipFill>
        <p:spPr>
          <a:xfrm>
            <a:off y="1817325" x="4690700"/>
            <a:ext cy="2552700" cx="3657600"/>
          </a:xfrm>
          <a:prstGeom prst="rect">
            <a:avLst/>
          </a:prstGeom>
          <a:noFill/>
          <a:ln>
            <a:noFill/>
          </a:ln>
        </p:spPr>
      </p:pic>
      <p:sp>
        <p:nvSpPr>
          <p:cNvPr id="175" name="Shape 175"/>
          <p:cNvSpPr txBox="1"/>
          <p:nvPr/>
        </p:nvSpPr>
        <p:spPr>
          <a:xfrm>
            <a:off y="4442925" x="5152475"/>
            <a:ext cy="465900" cx="2931300"/>
          </a:xfrm>
          <a:prstGeom prst="rect">
            <a:avLst/>
          </a:prstGeom>
          <a:noFill/>
          <a:ln>
            <a:noFill/>
          </a:ln>
        </p:spPr>
        <p:txBody>
          <a:bodyPr bIns="91425" rIns="91425" lIns="91425" tIns="91425" anchor="ctr" anchorCtr="0">
            <a:noAutofit/>
          </a:bodyPr>
          <a:lstStyle/>
          <a:p>
            <a:pPr algn="ctr" rtl="0" lvl="0">
              <a:lnSpc>
                <a:spcPct val="150000"/>
              </a:lnSpc>
              <a:spcBef>
                <a:spcPts val="0"/>
              </a:spcBef>
              <a:buNone/>
            </a:pPr>
            <a:r>
              <a:rPr sz="1200" lang="en">
                <a:solidFill>
                  <a:schemeClr val="dk1"/>
                </a:solidFill>
                <a:latin typeface="Times New Roman"/>
                <a:ea typeface="Times New Roman"/>
                <a:cs typeface="Times New Roman"/>
                <a:sym typeface="Times New Roman"/>
              </a:rPr>
              <a:t>Spastic Patient Torque-Angle graph, for different speeds</a:t>
            </a:r>
          </a:p>
        </p:txBody>
      </p:sp>
      <p:pic>
        <p:nvPicPr>
          <p:cNvPr id="176" name="Shape 176"/>
          <p:cNvPicPr preferRelativeResize="0"/>
          <p:nvPr/>
        </p:nvPicPr>
        <p:blipFill rotWithShape="1">
          <a:blip r:embed="rId4">
            <a:alphaModFix/>
          </a:blip>
          <a:srcRect t="0" b="0" r="0" l="1854"/>
          <a:stretch/>
        </p:blipFill>
        <p:spPr>
          <a:xfrm>
            <a:off y="1839700" x="521550"/>
            <a:ext cy="2507950" cx="3399024"/>
          </a:xfrm>
          <a:prstGeom prst="rect">
            <a:avLst/>
          </a:prstGeom>
          <a:noFill/>
          <a:ln>
            <a:noFill/>
          </a:ln>
        </p:spPr>
      </p:pic>
      <p:sp>
        <p:nvSpPr>
          <p:cNvPr id="177" name="Shape 177"/>
          <p:cNvSpPr txBox="1"/>
          <p:nvPr/>
        </p:nvSpPr>
        <p:spPr>
          <a:xfrm>
            <a:off y="4442925" x="593000"/>
            <a:ext cy="465900" cx="3264599"/>
          </a:xfrm>
          <a:prstGeom prst="rect">
            <a:avLst/>
          </a:prstGeom>
          <a:noFill/>
          <a:ln>
            <a:noFill/>
          </a:ln>
        </p:spPr>
        <p:txBody>
          <a:bodyPr bIns="91425" rIns="91425" lIns="91425" tIns="91425" anchor="ctr" anchorCtr="0">
            <a:noAutofit/>
          </a:bodyPr>
          <a:lstStyle/>
          <a:p>
            <a:pPr algn="ctr" rtl="0" lvl="0">
              <a:lnSpc>
                <a:spcPct val="150000"/>
              </a:lnSpc>
              <a:spcBef>
                <a:spcPts val="0"/>
              </a:spcBef>
              <a:buNone/>
            </a:pPr>
            <a:r>
              <a:rPr sz="1200" lang="en">
                <a:solidFill>
                  <a:schemeClr val="dk1"/>
                </a:solidFill>
                <a:latin typeface="Times New Roman"/>
                <a:ea typeface="Times New Roman"/>
                <a:cs typeface="Times New Roman"/>
                <a:sym typeface="Times New Roman"/>
              </a:rPr>
              <a:t>Non-spastic Patient Torque-Angle graph, for different angular velocities</a:t>
            </a:r>
          </a:p>
        </p:txBody>
      </p:sp>
      <p:sp>
        <p:nvSpPr>
          <p:cNvPr id="178" name="Shape 178"/>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Design Requirements</a:t>
            </a:r>
          </a:p>
        </p:txBody>
      </p:sp>
      <p:graphicFrame>
        <p:nvGraphicFramePr>
          <p:cNvPr id="184" name="Shape 184"/>
          <p:cNvGraphicFramePr/>
          <p:nvPr/>
        </p:nvGraphicFramePr>
        <p:xfrm>
          <a:off y="1704250" x="959100"/>
          <a:ext cy="3000000" cx="3000000"/>
        </p:xfrm>
        <a:graphic>
          <a:graphicData uri="http://schemas.openxmlformats.org/drawingml/2006/table">
            <a:tbl>
              <a:tblPr>
                <a:noFill/>
                <a:tableStyleId>{259B24F0-B238-450A-A093-B56BB10A816D}</a:tableStyleId>
              </a:tblPr>
              <a:tblGrid>
                <a:gridCol w="1801500"/>
                <a:gridCol w="4236800"/>
              </a:tblGrid>
              <a:tr h="409325">
                <a:tc>
                  <a:txBody>
                    <a:bodyPr>
                      <a:noAutofit/>
                    </a:bodyPr>
                    <a:lstStyle/>
                    <a:p>
                      <a:pPr algn="ctr" rtl="0" lvl="0">
                        <a:spcBef>
                          <a:spcPts val="0"/>
                        </a:spcBef>
                        <a:buNone/>
                      </a:pPr>
                      <a:r>
                        <a:rPr b="1" sz="1100" lang="en"/>
                        <a:t>Characteristic</a:t>
                      </a:r>
                    </a:p>
                  </a:txBody>
                  <a:tcPr marR="63500" marB="63500" marT="63500" marL="63500">
                    <a:solidFill>
                      <a:srgbClr val="6D9EEB"/>
                    </a:solidFill>
                  </a:tcPr>
                </a:tc>
                <a:tc>
                  <a:txBody>
                    <a:bodyPr>
                      <a:noAutofit/>
                    </a:bodyPr>
                    <a:lstStyle/>
                    <a:p>
                      <a:pPr algn="ctr" rtl="0" lvl="0">
                        <a:spcBef>
                          <a:spcPts val="0"/>
                        </a:spcBef>
                        <a:buNone/>
                      </a:pPr>
                      <a:r>
                        <a:rPr b="1" sz="1100" lang="en"/>
                        <a:t>Specification</a:t>
                      </a:r>
                    </a:p>
                  </a:txBody>
                  <a:tcPr marR="63500" marB="63500" marT="63500" marL="63500">
                    <a:solidFill>
                      <a:srgbClr val="6D9EEB"/>
                    </a:solidFill>
                  </a:tcPr>
                </a:tc>
              </a:tr>
              <a:tr h="409325">
                <a:tc>
                  <a:txBody>
                    <a:bodyPr>
                      <a:noAutofit/>
                    </a:bodyPr>
                    <a:lstStyle/>
                    <a:p>
                      <a:pPr rtl="0" lvl="0">
                        <a:spcBef>
                          <a:spcPts val="0"/>
                        </a:spcBef>
                        <a:buNone/>
                      </a:pPr>
                      <a:r>
                        <a:rPr b="1" sz="1100" lang="en"/>
                        <a:t>Weight</a:t>
                      </a:r>
                    </a:p>
                  </a:txBody>
                  <a:tcPr marR="63500" marB="63500" marT="63500" marL="63500">
                    <a:solidFill>
                      <a:srgbClr val="EFEFEF"/>
                    </a:solidFill>
                  </a:tcPr>
                </a:tc>
                <a:tc>
                  <a:txBody>
                    <a:bodyPr>
                      <a:noAutofit/>
                    </a:bodyPr>
                    <a:lstStyle/>
                    <a:p>
                      <a:pPr rtl="0" lvl="0">
                        <a:spcBef>
                          <a:spcPts val="0"/>
                        </a:spcBef>
                        <a:buNone/>
                      </a:pPr>
                      <a:r>
                        <a:rPr sz="1100" lang="en"/>
                        <a:t>Less than 1 kg</a:t>
                      </a:r>
                    </a:p>
                  </a:txBody>
                  <a:tcPr marR="63500" marB="63500" marT="63500" marL="63500">
                    <a:solidFill>
                      <a:srgbClr val="EFEFEF"/>
                    </a:solidFill>
                  </a:tcPr>
                </a:tc>
              </a:tr>
              <a:tr h="409325">
                <a:tc>
                  <a:txBody>
                    <a:bodyPr>
                      <a:noAutofit/>
                    </a:bodyPr>
                    <a:lstStyle/>
                    <a:p>
                      <a:pPr rtl="0" lvl="0">
                        <a:spcBef>
                          <a:spcPts val="0"/>
                        </a:spcBef>
                        <a:buNone/>
                      </a:pPr>
                      <a:r>
                        <a:rPr b="1" sz="1100" lang="en"/>
                        <a:t>Size</a:t>
                      </a:r>
                    </a:p>
                  </a:txBody>
                  <a:tcPr marR="63500" marB="63500" marT="63500" marL="63500">
                    <a:solidFill>
                      <a:srgbClr val="EFEFEF"/>
                    </a:solidFill>
                  </a:tcPr>
                </a:tc>
                <a:tc>
                  <a:txBody>
                    <a:bodyPr>
                      <a:noAutofit/>
                    </a:bodyPr>
                    <a:lstStyle/>
                    <a:p>
                      <a:pPr rtl="0" lvl="0">
                        <a:spcBef>
                          <a:spcPts val="0"/>
                        </a:spcBef>
                        <a:buNone/>
                      </a:pPr>
                      <a:r>
                        <a:rPr sz="1100" lang="en"/>
                        <a:t>No larger than 21.6 cm x 19 cm x 5 cm</a:t>
                      </a:r>
                    </a:p>
                  </a:txBody>
                  <a:tcPr marR="63500" marB="63500" marT="63500" marL="63500">
                    <a:solidFill>
                      <a:srgbClr val="EFEFEF"/>
                    </a:solidFill>
                  </a:tcPr>
                </a:tc>
              </a:tr>
              <a:tr h="409325">
                <a:tc>
                  <a:txBody>
                    <a:bodyPr>
                      <a:noAutofit/>
                    </a:bodyPr>
                    <a:lstStyle/>
                    <a:p>
                      <a:pPr rtl="0" lvl="0">
                        <a:spcBef>
                          <a:spcPts val="0"/>
                        </a:spcBef>
                        <a:buNone/>
                      </a:pPr>
                      <a:r>
                        <a:rPr b="1" sz="1100" lang="en"/>
                        <a:t>Cost</a:t>
                      </a:r>
                    </a:p>
                  </a:txBody>
                  <a:tcPr marR="63500" marB="63500" marT="63500" marL="63500">
                    <a:solidFill>
                      <a:srgbClr val="EFEFEF"/>
                    </a:solidFill>
                  </a:tcPr>
                </a:tc>
                <a:tc>
                  <a:txBody>
                    <a:bodyPr>
                      <a:noAutofit/>
                    </a:bodyPr>
                    <a:lstStyle/>
                    <a:p>
                      <a:pPr rtl="0" lvl="0">
                        <a:spcBef>
                          <a:spcPts val="0"/>
                        </a:spcBef>
                        <a:buNone/>
                      </a:pPr>
                      <a:r>
                        <a:rPr sz="1100" lang="en"/>
                        <a:t>Less than $200</a:t>
                      </a:r>
                    </a:p>
                  </a:txBody>
                  <a:tcPr marR="63500" marB="63500" marT="63500" marL="63500">
                    <a:solidFill>
                      <a:srgbClr val="EFEFEF"/>
                    </a:solidFill>
                  </a:tcPr>
                </a:tc>
              </a:tr>
              <a:tr h="644475">
                <a:tc>
                  <a:txBody>
                    <a:bodyPr>
                      <a:noAutofit/>
                    </a:bodyPr>
                    <a:lstStyle/>
                    <a:p>
                      <a:pPr rtl="0" lvl="0">
                        <a:spcBef>
                          <a:spcPts val="0"/>
                        </a:spcBef>
                        <a:buNone/>
                      </a:pPr>
                      <a:r>
                        <a:rPr b="1" sz="1100" lang="en"/>
                        <a:t>Portability</a:t>
                      </a:r>
                    </a:p>
                  </a:txBody>
                  <a:tcPr marR="63500" marB="63500" marT="63500" marL="63500">
                    <a:solidFill>
                      <a:srgbClr val="EFEFEF"/>
                    </a:solidFill>
                  </a:tcPr>
                </a:tc>
                <a:tc>
                  <a:txBody>
                    <a:bodyPr>
                      <a:noAutofit/>
                    </a:bodyPr>
                    <a:lstStyle/>
                    <a:p>
                      <a:pPr rtl="0" lvl="0">
                        <a:spcBef>
                          <a:spcPts val="0"/>
                        </a:spcBef>
                        <a:buNone/>
                      </a:pPr>
                      <a:r>
                        <a:rPr sz="1100" lang="en"/>
                        <a:t>Easily transported between patient rooms</a:t>
                      </a:r>
                    </a:p>
                    <a:p>
                      <a:pPr rtl="0" lvl="0">
                        <a:spcBef>
                          <a:spcPts val="0"/>
                        </a:spcBef>
                        <a:buNone/>
                      </a:pPr>
                      <a:r>
                        <a:rPr sz="1100" lang="en"/>
                        <a:t>Does not need constant external power supply</a:t>
                      </a:r>
                    </a:p>
                  </a:txBody>
                  <a:tcPr marR="63500" marB="63500" marT="63500" marL="63500">
                    <a:solidFill>
                      <a:srgbClr val="EFEFEF"/>
                    </a:solidFill>
                  </a:tcPr>
                </a:tc>
              </a:tr>
              <a:tr h="435450">
                <a:tc>
                  <a:txBody>
                    <a:bodyPr>
                      <a:noAutofit/>
                    </a:bodyPr>
                    <a:lstStyle/>
                    <a:p>
                      <a:pPr rtl="0" lvl="0">
                        <a:lnSpc>
                          <a:spcPct val="115000"/>
                        </a:lnSpc>
                        <a:spcBef>
                          <a:spcPts val="0"/>
                        </a:spcBef>
                        <a:buNone/>
                      </a:pPr>
                      <a:r>
                        <a:rPr b="1" sz="1100" lang="en"/>
                        <a:t>Battery Life</a:t>
                      </a:r>
                    </a:p>
                  </a:txBody>
                  <a:tcPr marR="63500" marB="63500" marT="63500" marL="63500">
                    <a:solidFill>
                      <a:srgbClr val="EFEFEF"/>
                    </a:solidFill>
                  </a:tcPr>
                </a:tc>
                <a:tc>
                  <a:txBody>
                    <a:bodyPr>
                      <a:noAutofit/>
                    </a:bodyPr>
                    <a:lstStyle/>
                    <a:p>
                      <a:pPr rtl="0" lvl="0">
                        <a:lnSpc>
                          <a:spcPct val="115000"/>
                        </a:lnSpc>
                        <a:spcBef>
                          <a:spcPts val="0"/>
                        </a:spcBef>
                        <a:buNone/>
                      </a:pPr>
                      <a:r>
                        <a:rPr sz="1100" lang="en"/>
                        <a:t>Must not require charging over a period of 8 hours </a:t>
                      </a:r>
                    </a:p>
                  </a:txBody>
                  <a:tcPr marR="63500" marB="63500" marT="63500" marL="63500">
                    <a:solidFill>
                      <a:srgbClr val="EFEFEF"/>
                    </a:solidFill>
                  </a:tcPr>
                </a:tc>
              </a:tr>
            </a:tbl>
          </a:graphicData>
        </a:graphic>
      </p:graphicFrame>
      <p:sp>
        <p:nvSpPr>
          <p:cNvPr id="185" name="Shape 185"/>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12</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Design Requirements</a:t>
            </a:r>
          </a:p>
        </p:txBody>
      </p:sp>
      <p:graphicFrame>
        <p:nvGraphicFramePr>
          <p:cNvPr id="191" name="Shape 191"/>
          <p:cNvGraphicFramePr/>
          <p:nvPr/>
        </p:nvGraphicFramePr>
        <p:xfrm>
          <a:off y="1639950" x="938125"/>
          <a:ext cy="3000000" cx="3000000"/>
        </p:xfrm>
        <a:graphic>
          <a:graphicData uri="http://schemas.openxmlformats.org/drawingml/2006/table">
            <a:tbl>
              <a:tblPr>
                <a:noFill/>
                <a:tableStyleId>{02A476D9-2739-40C3-8CB5-D95B4972335C}</a:tableStyleId>
              </a:tblPr>
              <a:tblGrid>
                <a:gridCol w="1822275"/>
                <a:gridCol w="4466025"/>
              </a:tblGrid>
              <a:tr h="381375">
                <a:tc>
                  <a:txBody>
                    <a:bodyPr>
                      <a:noAutofit/>
                    </a:bodyPr>
                    <a:lstStyle/>
                    <a:p>
                      <a:pPr algn="ctr" rtl="0" lvl="0">
                        <a:spcBef>
                          <a:spcPts val="0"/>
                        </a:spcBef>
                        <a:buNone/>
                      </a:pPr>
                      <a:r>
                        <a:rPr b="1" sz="1100" lang="en"/>
                        <a:t>Characteristic</a:t>
                      </a:r>
                    </a:p>
                  </a:txBody>
                  <a:tcPr marR="63500" marB="63500" marT="63500" marL="63500">
                    <a:solidFill>
                      <a:srgbClr val="6D9EEB"/>
                    </a:solidFill>
                  </a:tcPr>
                </a:tc>
                <a:tc>
                  <a:txBody>
                    <a:bodyPr>
                      <a:noAutofit/>
                    </a:bodyPr>
                    <a:lstStyle/>
                    <a:p>
                      <a:pPr algn="ctr" rtl="0" lvl="0">
                        <a:spcBef>
                          <a:spcPts val="0"/>
                        </a:spcBef>
                        <a:buNone/>
                      </a:pPr>
                      <a:r>
                        <a:rPr b="1" sz="1100" lang="en"/>
                        <a:t>Specification</a:t>
                      </a:r>
                    </a:p>
                  </a:txBody>
                  <a:tcPr marR="63500" marB="63500" marT="63500" marL="63500">
                    <a:solidFill>
                      <a:srgbClr val="6D9EEB"/>
                    </a:solidFill>
                  </a:tcPr>
                </a:tc>
              </a:tr>
              <a:tr h="600475">
                <a:tc>
                  <a:txBody>
                    <a:bodyPr>
                      <a:noAutofit/>
                    </a:bodyPr>
                    <a:lstStyle/>
                    <a:p>
                      <a:pPr rtl="0" lvl="0">
                        <a:spcBef>
                          <a:spcPts val="0"/>
                        </a:spcBef>
                        <a:buNone/>
                      </a:pPr>
                      <a:r>
                        <a:rPr b="1" sz="1100" lang="en"/>
                        <a:t>Ease-of-Use</a:t>
                      </a:r>
                    </a:p>
                  </a:txBody>
                  <a:tcPr marR="63500" marB="63500" marT="63500" marL="63500">
                    <a:solidFill>
                      <a:srgbClr val="EFEFEF"/>
                    </a:solidFill>
                  </a:tcPr>
                </a:tc>
                <a:tc>
                  <a:txBody>
                    <a:bodyPr>
                      <a:noAutofit/>
                    </a:bodyPr>
                    <a:lstStyle/>
                    <a:p>
                      <a:pPr rtl="0" lvl="0">
                        <a:spcBef>
                          <a:spcPts val="0"/>
                        </a:spcBef>
                        <a:buNone/>
                      </a:pPr>
                      <a:r>
                        <a:rPr sz="1100" lang="en"/>
                        <a:t>Will not require more than 10 minutes of training for a physician to effectively use.</a:t>
                      </a:r>
                    </a:p>
                  </a:txBody>
                  <a:tcPr marR="63500" marB="63500" marT="63500" marL="63500">
                    <a:solidFill>
                      <a:srgbClr val="EFEFEF"/>
                    </a:solidFill>
                  </a:tcPr>
                </a:tc>
              </a:tr>
              <a:tr h="381375">
                <a:tc>
                  <a:txBody>
                    <a:bodyPr>
                      <a:noAutofit/>
                    </a:bodyPr>
                    <a:lstStyle/>
                    <a:p>
                      <a:pPr rtl="0" lvl="0">
                        <a:spcBef>
                          <a:spcPts val="0"/>
                        </a:spcBef>
                        <a:buNone/>
                      </a:pPr>
                      <a:r>
                        <a:rPr b="1" sz="1100" lang="en"/>
                        <a:t>Usage Time</a:t>
                      </a:r>
                    </a:p>
                  </a:txBody>
                  <a:tcPr marR="63500" marB="63500" marT="63500" marL="63500">
                    <a:solidFill>
                      <a:srgbClr val="EFEFEF"/>
                    </a:solidFill>
                  </a:tcPr>
                </a:tc>
                <a:tc>
                  <a:txBody>
                    <a:bodyPr>
                      <a:noAutofit/>
                    </a:bodyPr>
                    <a:lstStyle/>
                    <a:p>
                      <a:pPr rtl="0" lvl="0">
                        <a:spcBef>
                          <a:spcPts val="0"/>
                        </a:spcBef>
                        <a:buNone/>
                      </a:pPr>
                      <a:r>
                        <a:rPr sz="1100" lang="en"/>
                        <a:t>Length of test for a single joint should not take more than 5 minutes</a:t>
                      </a:r>
                    </a:p>
                  </a:txBody>
                  <a:tcPr marR="63500" marB="63500" marT="63500" marL="63500">
                    <a:solidFill>
                      <a:srgbClr val="EFEFEF"/>
                    </a:solidFill>
                  </a:tcPr>
                </a:tc>
              </a:tr>
              <a:tr h="381375">
                <a:tc>
                  <a:txBody>
                    <a:bodyPr>
                      <a:noAutofit/>
                    </a:bodyPr>
                    <a:lstStyle/>
                    <a:p>
                      <a:pPr rtl="0" lvl="0">
                        <a:spcBef>
                          <a:spcPts val="0"/>
                        </a:spcBef>
                        <a:buNone/>
                      </a:pPr>
                      <a:r>
                        <a:rPr b="1" sz="1100" lang="en"/>
                        <a:t>Data Storage</a:t>
                      </a:r>
                    </a:p>
                  </a:txBody>
                  <a:tcPr marR="63500" marB="63500" marT="63500" marL="63500">
                    <a:solidFill>
                      <a:srgbClr val="EFEFEF"/>
                    </a:solidFill>
                  </a:tcPr>
                </a:tc>
                <a:tc>
                  <a:txBody>
                    <a:bodyPr>
                      <a:noAutofit/>
                    </a:bodyPr>
                    <a:lstStyle/>
                    <a:p>
                      <a:pPr rtl="0" lvl="0">
                        <a:spcBef>
                          <a:spcPts val="0"/>
                        </a:spcBef>
                        <a:buNone/>
                      </a:pPr>
                      <a:r>
                        <a:rPr sz="1100" lang="en"/>
                        <a:t>Less than 0.3 megabytes per test</a:t>
                      </a:r>
                    </a:p>
                  </a:txBody>
                  <a:tcPr marR="63500" marB="63500" marT="63500" marL="63500">
                    <a:solidFill>
                      <a:srgbClr val="EFEFEF"/>
                    </a:solidFill>
                  </a:tcPr>
                </a:tc>
              </a:tr>
              <a:tr h="649175">
                <a:tc>
                  <a:txBody>
                    <a:bodyPr>
                      <a:noAutofit/>
                    </a:bodyPr>
                    <a:lstStyle/>
                    <a:p>
                      <a:pPr rtl="0" lvl="0">
                        <a:spcBef>
                          <a:spcPts val="0"/>
                        </a:spcBef>
                        <a:buNone/>
                      </a:pPr>
                      <a:r>
                        <a:rPr b="1" sz="1100" lang="en"/>
                        <a:t>Accuracy</a:t>
                      </a:r>
                    </a:p>
                  </a:txBody>
                  <a:tcPr marR="63500" marB="63500" marT="63500" marL="63500">
                    <a:solidFill>
                      <a:srgbClr val="EFEFEF"/>
                    </a:solidFill>
                  </a:tcPr>
                </a:tc>
                <a:tc>
                  <a:txBody>
                    <a:bodyPr>
                      <a:noAutofit/>
                    </a:bodyPr>
                    <a:lstStyle/>
                    <a:p>
                      <a:pPr rtl="0" lvl="0">
                        <a:lnSpc>
                          <a:spcPct val="115000"/>
                        </a:lnSpc>
                        <a:spcBef>
                          <a:spcPts val="0"/>
                        </a:spcBef>
                        <a:buNone/>
                      </a:pPr>
                      <a:r>
                        <a:rPr sz="1100" lang="en"/>
                        <a:t>Able to differentiate between different levels of spasticity more accurately than the Modified Ashworth Scale</a:t>
                      </a:r>
                    </a:p>
                  </a:txBody>
                  <a:tcPr marR="63500" marB="63500" marT="63500" marL="63500">
                    <a:solidFill>
                      <a:srgbClr val="EFEFEF"/>
                    </a:solidFill>
                  </a:tcPr>
                </a:tc>
              </a:tr>
              <a:tr h="600475">
                <a:tc>
                  <a:txBody>
                    <a:bodyPr>
                      <a:noAutofit/>
                    </a:bodyPr>
                    <a:lstStyle/>
                    <a:p>
                      <a:pPr rtl="0" lvl="0">
                        <a:spcBef>
                          <a:spcPts val="0"/>
                        </a:spcBef>
                        <a:buNone/>
                      </a:pPr>
                      <a:r>
                        <a:rPr b="1" sz="1100" lang="en"/>
                        <a:t>Precision</a:t>
                      </a:r>
                    </a:p>
                  </a:txBody>
                  <a:tcPr marR="63500" marB="63500" marT="63500" marL="63500">
                    <a:solidFill>
                      <a:srgbClr val="EFEFEF"/>
                    </a:solidFill>
                  </a:tcPr>
                </a:tc>
                <a:tc>
                  <a:txBody>
                    <a:bodyPr>
                      <a:noAutofit/>
                    </a:bodyPr>
                    <a:lstStyle/>
                    <a:p>
                      <a:pPr rtl="0" lvl="0">
                        <a:spcBef>
                          <a:spcPts val="0"/>
                        </a:spcBef>
                        <a:buNone/>
                      </a:pPr>
                      <a:r>
                        <a:rPr sz="1100" lang="en"/>
                        <a:t>Less than 10% error between repeated trials of the same patient on the same joint</a:t>
                      </a:r>
                    </a:p>
                  </a:txBody>
                  <a:tcPr marR="63500" marB="63500" marT="63500" marL="63500">
                    <a:solidFill>
                      <a:srgbClr val="EFEFEF"/>
                    </a:solidFill>
                  </a:tcPr>
                </a:tc>
              </a:tr>
            </a:tbl>
          </a:graphicData>
        </a:graphic>
      </p:graphicFrame>
      <p:sp>
        <p:nvSpPr>
          <p:cNvPr id="192" name="Shape 192"/>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13</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Data Transmission</a:t>
            </a:r>
            <a:r>
              <a:rPr baseline="30000" lang="en"/>
              <a:t>1</a:t>
            </a:r>
          </a:p>
        </p:txBody>
      </p:sp>
      <p:graphicFrame>
        <p:nvGraphicFramePr>
          <p:cNvPr id="198" name="Shape 198"/>
          <p:cNvGraphicFramePr/>
          <p:nvPr/>
        </p:nvGraphicFramePr>
        <p:xfrm>
          <a:off y="1688300" x="1340825"/>
          <a:ext cy="3000000" cx="3000000"/>
        </p:xfrm>
        <a:graphic>
          <a:graphicData uri="http://schemas.openxmlformats.org/drawingml/2006/table">
            <a:tbl>
              <a:tblPr>
                <a:noFill/>
                <a:tableStyleId>{0C8BADB6-0A73-44CB-B758-2DC4436FF3A9}</a:tableStyleId>
              </a:tblPr>
              <a:tblGrid>
                <a:gridCol w="1739350"/>
                <a:gridCol w="2292175"/>
                <a:gridCol w="2278700"/>
              </a:tblGrid>
              <a:tr h="333300">
                <a:tc>
                  <a:txBody>
                    <a:bodyPr>
                      <a:noAutofit/>
                    </a:bodyPr>
                    <a:lstStyle/>
                    <a:p>
                      <a:pPr algn="ctr" rtl="0" lvl="0">
                        <a:spcBef>
                          <a:spcPts val="0"/>
                        </a:spcBef>
                        <a:buNone/>
                      </a:pPr>
                      <a:r>
                        <a:t/>
                      </a:r>
                      <a:endParaRPr b="1" sz="1100"/>
                    </a:p>
                  </a:txBody>
                  <a:tcPr marR="63500" marB="63500" marT="63500" marL="63500">
                    <a:solidFill>
                      <a:srgbClr val="6D9EEB"/>
                    </a:solidFill>
                  </a:tcPr>
                </a:tc>
                <a:tc>
                  <a:txBody>
                    <a:bodyPr>
                      <a:noAutofit/>
                    </a:bodyPr>
                    <a:lstStyle/>
                    <a:p>
                      <a:pPr algn="ctr" rtl="0" lvl="0">
                        <a:spcBef>
                          <a:spcPts val="0"/>
                        </a:spcBef>
                        <a:buNone/>
                      </a:pPr>
                      <a:r>
                        <a:rPr b="1" sz="1100" lang="en"/>
                        <a:t>Bluetooth</a:t>
                      </a:r>
                    </a:p>
                  </a:txBody>
                  <a:tcPr marR="63500" marB="63500" marT="63500" marL="63500">
                    <a:solidFill>
                      <a:srgbClr val="6D9EEB"/>
                    </a:solidFill>
                  </a:tcPr>
                </a:tc>
                <a:tc>
                  <a:txBody>
                    <a:bodyPr>
                      <a:noAutofit/>
                    </a:bodyPr>
                    <a:lstStyle/>
                    <a:p>
                      <a:pPr algn="ctr" rtl="0" lvl="0">
                        <a:spcBef>
                          <a:spcPts val="0"/>
                        </a:spcBef>
                        <a:buNone/>
                      </a:pPr>
                      <a:r>
                        <a:rPr b="1" sz="1100" lang="en"/>
                        <a:t>Wi-Fi</a:t>
                      </a:r>
                    </a:p>
                  </a:txBody>
                  <a:tcPr marR="63500" marB="63500" marT="63500" marL="63500">
                    <a:solidFill>
                      <a:srgbClr val="6D9EEB"/>
                    </a:solidFill>
                  </a:tcPr>
                </a:tc>
              </a:tr>
              <a:tr h="333300">
                <a:tc>
                  <a:txBody>
                    <a:bodyPr>
                      <a:noAutofit/>
                    </a:bodyPr>
                    <a:lstStyle/>
                    <a:p>
                      <a:pPr rtl="0" lvl="0">
                        <a:spcBef>
                          <a:spcPts val="0"/>
                        </a:spcBef>
                        <a:buNone/>
                      </a:pPr>
                      <a:r>
                        <a:rPr b="1" sz="1100" lang="en"/>
                        <a:t>Frequency</a:t>
                      </a:r>
                    </a:p>
                  </a:txBody>
                  <a:tcPr marR="63500" marB="63500" marT="63500" marL="63500">
                    <a:solidFill>
                      <a:srgbClr val="EFEFEF"/>
                    </a:solidFill>
                  </a:tcPr>
                </a:tc>
                <a:tc>
                  <a:txBody>
                    <a:bodyPr>
                      <a:noAutofit/>
                    </a:bodyPr>
                    <a:lstStyle/>
                    <a:p>
                      <a:pPr rtl="0" lvl="0">
                        <a:spcBef>
                          <a:spcPts val="0"/>
                        </a:spcBef>
                        <a:buNone/>
                      </a:pPr>
                      <a:r>
                        <a:rPr sz="1100" lang="en"/>
                        <a:t>2.4GHz</a:t>
                      </a:r>
                    </a:p>
                  </a:txBody>
                  <a:tcPr marR="63500" marB="63500" marT="63500" marL="63500">
                    <a:solidFill>
                      <a:srgbClr val="EFEFEF"/>
                    </a:solidFill>
                  </a:tcPr>
                </a:tc>
                <a:tc>
                  <a:txBody>
                    <a:bodyPr>
                      <a:noAutofit/>
                    </a:bodyPr>
                    <a:lstStyle/>
                    <a:p>
                      <a:pPr rtl="0" lvl="0">
                        <a:spcBef>
                          <a:spcPts val="0"/>
                        </a:spcBef>
                        <a:buNone/>
                      </a:pPr>
                      <a:r>
                        <a:rPr sz="1100" lang="en"/>
                        <a:t>2.4, 3.6, 5 GHz</a:t>
                      </a:r>
                    </a:p>
                  </a:txBody>
                  <a:tcPr marR="63500" marB="63500" marT="63500" marL="63500">
                    <a:solidFill>
                      <a:srgbClr val="EFEFEF"/>
                    </a:solidFill>
                  </a:tcPr>
                </a:tc>
              </a:tr>
              <a:tr h="333300">
                <a:tc>
                  <a:txBody>
                    <a:bodyPr>
                      <a:noAutofit/>
                    </a:bodyPr>
                    <a:lstStyle/>
                    <a:p>
                      <a:pPr rtl="0" lvl="0">
                        <a:spcBef>
                          <a:spcPts val="0"/>
                        </a:spcBef>
                        <a:buNone/>
                      </a:pPr>
                      <a:r>
                        <a:rPr b="1" sz="1100" lang="en"/>
                        <a:t>Cost</a:t>
                      </a:r>
                    </a:p>
                  </a:txBody>
                  <a:tcPr marR="63500" marB="63500" marT="63500" marL="63500">
                    <a:solidFill>
                      <a:srgbClr val="EFEFEF"/>
                    </a:solidFill>
                  </a:tcPr>
                </a:tc>
                <a:tc>
                  <a:txBody>
                    <a:bodyPr>
                      <a:noAutofit/>
                    </a:bodyPr>
                    <a:lstStyle/>
                    <a:p>
                      <a:pPr rtl="0" lvl="0">
                        <a:spcBef>
                          <a:spcPts val="0"/>
                        </a:spcBef>
                        <a:buNone/>
                      </a:pPr>
                      <a:r>
                        <a:rPr sz="1100" lang="en"/>
                        <a:t>Low</a:t>
                      </a:r>
                    </a:p>
                  </a:txBody>
                  <a:tcPr marR="63500" marB="63500" marT="63500" marL="63500">
                    <a:solidFill>
                      <a:srgbClr val="EFEFEF"/>
                    </a:solidFill>
                  </a:tcPr>
                </a:tc>
                <a:tc>
                  <a:txBody>
                    <a:bodyPr>
                      <a:noAutofit/>
                    </a:bodyPr>
                    <a:lstStyle/>
                    <a:p>
                      <a:pPr rtl="0" lvl="0">
                        <a:spcBef>
                          <a:spcPts val="0"/>
                        </a:spcBef>
                        <a:buNone/>
                      </a:pPr>
                      <a:r>
                        <a:rPr sz="1100" lang="en"/>
                        <a:t>High</a:t>
                      </a:r>
                    </a:p>
                  </a:txBody>
                  <a:tcPr marR="63500" marB="63500" marT="63500" marL="63500">
                    <a:solidFill>
                      <a:srgbClr val="EFEFEF"/>
                    </a:solidFill>
                  </a:tcPr>
                </a:tc>
              </a:tr>
              <a:tr h="333300">
                <a:tc>
                  <a:txBody>
                    <a:bodyPr>
                      <a:noAutofit/>
                    </a:bodyPr>
                    <a:lstStyle/>
                    <a:p>
                      <a:pPr rtl="0" lvl="0">
                        <a:spcBef>
                          <a:spcPts val="0"/>
                        </a:spcBef>
                        <a:buNone/>
                      </a:pPr>
                      <a:r>
                        <a:rPr b="1" sz="1100" lang="en"/>
                        <a:t>Bandwidth</a:t>
                      </a:r>
                    </a:p>
                  </a:txBody>
                  <a:tcPr marR="63500" marB="63500" marT="63500" marL="63500">
                    <a:solidFill>
                      <a:srgbClr val="EFEFEF"/>
                    </a:solidFill>
                  </a:tcPr>
                </a:tc>
                <a:tc>
                  <a:txBody>
                    <a:bodyPr>
                      <a:noAutofit/>
                    </a:bodyPr>
                    <a:lstStyle/>
                    <a:p>
                      <a:pPr rtl="0" lvl="0">
                        <a:spcBef>
                          <a:spcPts val="0"/>
                        </a:spcBef>
                        <a:buNone/>
                      </a:pPr>
                      <a:r>
                        <a:rPr sz="1100" lang="en"/>
                        <a:t>Low (800 Kbps)</a:t>
                      </a:r>
                    </a:p>
                  </a:txBody>
                  <a:tcPr marR="63500" marB="63500" marT="63500" marL="63500">
                    <a:solidFill>
                      <a:srgbClr val="EFEFEF"/>
                    </a:solidFill>
                  </a:tcPr>
                </a:tc>
                <a:tc>
                  <a:txBody>
                    <a:bodyPr>
                      <a:noAutofit/>
                    </a:bodyPr>
                    <a:lstStyle/>
                    <a:p>
                      <a:pPr rtl="0" lvl="0">
                        <a:spcBef>
                          <a:spcPts val="0"/>
                        </a:spcBef>
                        <a:buNone/>
                      </a:pPr>
                      <a:r>
                        <a:rPr sz="1100" lang="en"/>
                        <a:t>High (11Mbps)</a:t>
                      </a:r>
                    </a:p>
                  </a:txBody>
                  <a:tcPr marR="63500" marB="63500" marT="63500" marL="63500">
                    <a:solidFill>
                      <a:srgbClr val="EFEFEF"/>
                    </a:solidFill>
                  </a:tcPr>
                </a:tc>
              </a:tr>
              <a:tr h="524750">
                <a:tc>
                  <a:txBody>
                    <a:bodyPr>
                      <a:noAutofit/>
                    </a:bodyPr>
                    <a:lstStyle/>
                    <a:p>
                      <a:pPr rtl="0" lvl="0">
                        <a:spcBef>
                          <a:spcPts val="0"/>
                        </a:spcBef>
                        <a:buNone/>
                      </a:pPr>
                      <a:r>
                        <a:rPr b="1" sz="1100" lang="en"/>
                        <a:t>Hardware Requirement</a:t>
                      </a:r>
                    </a:p>
                  </a:txBody>
                  <a:tcPr marR="63500" marB="63500" marT="63500" marL="63500">
                    <a:solidFill>
                      <a:srgbClr val="EFEFEF"/>
                    </a:solidFill>
                  </a:tcPr>
                </a:tc>
                <a:tc>
                  <a:txBody>
                    <a:bodyPr>
                      <a:noAutofit/>
                    </a:bodyPr>
                    <a:lstStyle/>
                    <a:p>
                      <a:pPr rtl="0" lvl="0">
                        <a:spcBef>
                          <a:spcPts val="0"/>
                        </a:spcBef>
                        <a:buNone/>
                      </a:pPr>
                      <a:r>
                        <a:rPr sz="1100" lang="en"/>
                        <a:t>Bluetooth adaptor</a:t>
                      </a:r>
                    </a:p>
                  </a:txBody>
                  <a:tcPr marR="63500" marB="63500" marT="63500" marL="63500">
                    <a:solidFill>
                      <a:srgbClr val="EFEFEF"/>
                    </a:solidFill>
                  </a:tcPr>
                </a:tc>
                <a:tc>
                  <a:txBody>
                    <a:bodyPr>
                      <a:noAutofit/>
                    </a:bodyPr>
                    <a:lstStyle/>
                    <a:p>
                      <a:pPr rtl="0" lvl="0">
                        <a:spcBef>
                          <a:spcPts val="0"/>
                        </a:spcBef>
                        <a:buNone/>
                      </a:pPr>
                      <a:r>
                        <a:rPr sz="1100" lang="en"/>
                        <a:t>Wireless adaptors </a:t>
                      </a:r>
                    </a:p>
                  </a:txBody>
                  <a:tcPr marR="63500" marB="63500" marT="63500" marL="63500">
                    <a:solidFill>
                      <a:srgbClr val="EFEFEF"/>
                    </a:solidFill>
                  </a:tcPr>
                </a:tc>
              </a:tr>
              <a:tr h="333300">
                <a:tc>
                  <a:txBody>
                    <a:bodyPr>
                      <a:noAutofit/>
                    </a:bodyPr>
                    <a:lstStyle/>
                    <a:p>
                      <a:pPr rtl="0" lvl="0">
                        <a:spcBef>
                          <a:spcPts val="0"/>
                        </a:spcBef>
                        <a:buNone/>
                      </a:pPr>
                      <a:r>
                        <a:rPr b="1" sz="1100" lang="en"/>
                        <a:t>Range</a:t>
                      </a:r>
                    </a:p>
                  </a:txBody>
                  <a:tcPr marR="63500" marB="63500" marT="63500" marL="63500">
                    <a:solidFill>
                      <a:srgbClr val="EFEFEF"/>
                    </a:solidFill>
                  </a:tcPr>
                </a:tc>
                <a:tc>
                  <a:txBody>
                    <a:bodyPr>
                      <a:noAutofit/>
                    </a:bodyPr>
                    <a:lstStyle/>
                    <a:p>
                      <a:pPr rtl="0" lvl="0">
                        <a:spcBef>
                          <a:spcPts val="0"/>
                        </a:spcBef>
                        <a:buNone/>
                      </a:pPr>
                      <a:r>
                        <a:rPr sz="1100" lang="en"/>
                        <a:t>5-30 meters</a:t>
                      </a:r>
                    </a:p>
                  </a:txBody>
                  <a:tcPr marR="63500" marB="63500" marT="63500" marL="63500">
                    <a:solidFill>
                      <a:srgbClr val="EFEFEF"/>
                    </a:solidFill>
                  </a:tcPr>
                </a:tc>
                <a:tc>
                  <a:txBody>
                    <a:bodyPr>
                      <a:noAutofit/>
                    </a:bodyPr>
                    <a:lstStyle/>
                    <a:p>
                      <a:pPr rtl="0" lvl="0">
                        <a:spcBef>
                          <a:spcPts val="0"/>
                        </a:spcBef>
                        <a:buNone/>
                      </a:pPr>
                      <a:r>
                        <a:rPr sz="1100" lang="en"/>
                        <a:t>32 meters indoors</a:t>
                      </a:r>
                    </a:p>
                  </a:txBody>
                  <a:tcPr marR="63500" marB="63500" marT="63500" marL="63500">
                    <a:solidFill>
                      <a:srgbClr val="EFEFEF"/>
                    </a:solidFill>
                  </a:tcPr>
                </a:tc>
              </a:tr>
              <a:tr h="333300">
                <a:tc>
                  <a:txBody>
                    <a:bodyPr>
                      <a:noAutofit/>
                    </a:bodyPr>
                    <a:lstStyle/>
                    <a:p>
                      <a:pPr rtl="0" lvl="0">
                        <a:spcBef>
                          <a:spcPts val="0"/>
                        </a:spcBef>
                        <a:buNone/>
                      </a:pPr>
                      <a:r>
                        <a:rPr b="1" sz="1100" lang="en"/>
                        <a:t>Power Consumption</a:t>
                      </a:r>
                    </a:p>
                  </a:txBody>
                  <a:tcPr marR="63500" marB="63500" marT="63500" marL="63500">
                    <a:solidFill>
                      <a:srgbClr val="EFEFEF"/>
                    </a:solidFill>
                  </a:tcPr>
                </a:tc>
                <a:tc>
                  <a:txBody>
                    <a:bodyPr>
                      <a:noAutofit/>
                    </a:bodyPr>
                    <a:lstStyle/>
                    <a:p>
                      <a:pPr rtl="0" lvl="0">
                        <a:spcBef>
                          <a:spcPts val="0"/>
                        </a:spcBef>
                        <a:buNone/>
                      </a:pPr>
                      <a:r>
                        <a:rPr sz="1100" lang="en"/>
                        <a:t>Low</a:t>
                      </a:r>
                    </a:p>
                  </a:txBody>
                  <a:tcPr marR="63500" marB="63500" marT="63500" marL="63500">
                    <a:solidFill>
                      <a:srgbClr val="EFEFEF"/>
                    </a:solidFill>
                  </a:tcPr>
                </a:tc>
                <a:tc>
                  <a:txBody>
                    <a:bodyPr>
                      <a:noAutofit/>
                    </a:bodyPr>
                    <a:lstStyle/>
                    <a:p>
                      <a:pPr rtl="0" lvl="0">
                        <a:spcBef>
                          <a:spcPts val="0"/>
                        </a:spcBef>
                        <a:buNone/>
                      </a:pPr>
                      <a:r>
                        <a:rPr sz="1100" lang="en"/>
                        <a:t>High</a:t>
                      </a:r>
                    </a:p>
                  </a:txBody>
                  <a:tcPr marR="63500" marB="63500" marT="63500" marL="63500">
                    <a:solidFill>
                      <a:srgbClr val="EFEFEF"/>
                    </a:solidFill>
                  </a:tcPr>
                </a:tc>
              </a:tr>
              <a:tr h="354575">
                <a:tc>
                  <a:txBody>
                    <a:bodyPr>
                      <a:noAutofit/>
                    </a:bodyPr>
                    <a:lstStyle/>
                    <a:p>
                      <a:pPr rtl="0" lvl="0">
                        <a:lnSpc>
                          <a:spcPct val="115000"/>
                        </a:lnSpc>
                        <a:spcBef>
                          <a:spcPts val="0"/>
                        </a:spcBef>
                        <a:buNone/>
                      </a:pPr>
                      <a:r>
                        <a:rPr b="1" sz="1100" lang="en"/>
                        <a:t>Bit-rate</a:t>
                      </a:r>
                    </a:p>
                  </a:txBody>
                  <a:tcPr marR="63500" marB="63500" marT="63500" marL="63500">
                    <a:solidFill>
                      <a:srgbClr val="EFEFEF"/>
                    </a:solidFill>
                  </a:tcPr>
                </a:tc>
                <a:tc>
                  <a:txBody>
                    <a:bodyPr>
                      <a:noAutofit/>
                    </a:bodyPr>
                    <a:lstStyle/>
                    <a:p>
                      <a:pPr rtl="0" lvl="0">
                        <a:lnSpc>
                          <a:spcPct val="115000"/>
                        </a:lnSpc>
                        <a:spcBef>
                          <a:spcPts val="0"/>
                        </a:spcBef>
                        <a:buNone/>
                      </a:pPr>
                      <a:r>
                        <a:rPr sz="1100" lang="en"/>
                        <a:t>2.1 Mbps</a:t>
                      </a:r>
                    </a:p>
                  </a:txBody>
                  <a:tcPr marR="63500" marB="63500" marT="63500" marL="63500">
                    <a:solidFill>
                      <a:srgbClr val="EFEFEF"/>
                    </a:solidFill>
                  </a:tcPr>
                </a:tc>
                <a:tc>
                  <a:txBody>
                    <a:bodyPr>
                      <a:noAutofit/>
                    </a:bodyPr>
                    <a:lstStyle/>
                    <a:p>
                      <a:pPr rtl="0" lvl="0">
                        <a:lnSpc>
                          <a:spcPct val="115000"/>
                        </a:lnSpc>
                        <a:spcBef>
                          <a:spcPts val="0"/>
                        </a:spcBef>
                        <a:buNone/>
                      </a:pPr>
                      <a:r>
                        <a:rPr sz="1100" lang="en"/>
                        <a:t>600 Mbps</a:t>
                      </a:r>
                    </a:p>
                  </a:txBody>
                  <a:tcPr marR="63500" marB="63500" marT="63500" marL="63500">
                    <a:solidFill>
                      <a:srgbClr val="EFEFEF"/>
                    </a:solidFill>
                  </a:tcPr>
                </a:tc>
              </a:tr>
            </a:tbl>
          </a:graphicData>
        </a:graphic>
      </p:graphicFrame>
      <p:sp>
        <p:nvSpPr>
          <p:cNvPr id="199" name="Shape 199"/>
          <p:cNvSpPr txBox="1"/>
          <p:nvPr/>
        </p:nvSpPr>
        <p:spPr>
          <a:xfrm>
            <a:off y="4651200" x="1936350"/>
            <a:ext cy="408599" cx="5163299"/>
          </a:xfrm>
          <a:prstGeom prst="rect">
            <a:avLst/>
          </a:prstGeom>
          <a:noFill/>
          <a:ln>
            <a:noFill/>
          </a:ln>
        </p:spPr>
        <p:txBody>
          <a:bodyPr bIns="91425" rIns="91425" lIns="91425" tIns="91425" anchor="ctr" anchorCtr="0">
            <a:noAutofit/>
          </a:bodyPr>
          <a:lstStyle/>
          <a:p>
            <a:pPr rtl="0" lvl="0">
              <a:spcBef>
                <a:spcPts val="0"/>
              </a:spcBef>
              <a:buNone/>
            </a:pPr>
            <a:r>
              <a:rPr sz="1000" lang="en">
                <a:solidFill>
                  <a:schemeClr val="dk1"/>
                </a:solidFill>
                <a:latin typeface="Times New Roman"/>
                <a:ea typeface="Times New Roman"/>
                <a:cs typeface="Times New Roman"/>
                <a:sym typeface="Times New Roman"/>
              </a:rPr>
              <a:t>1. "Bluetooth vs. Wi-Fi." </a:t>
            </a:r>
            <a:r>
              <a:rPr sz="1000" lang="en" i="1">
                <a:solidFill>
                  <a:schemeClr val="dk1"/>
                </a:solidFill>
                <a:latin typeface="Times New Roman"/>
                <a:ea typeface="Times New Roman"/>
                <a:cs typeface="Times New Roman"/>
                <a:sym typeface="Times New Roman"/>
              </a:rPr>
              <a:t>Bluetooth vs Wi-Fi</a:t>
            </a:r>
            <a:r>
              <a:rPr sz="1000" lang="en">
                <a:solidFill>
                  <a:schemeClr val="dk1"/>
                </a:solidFill>
                <a:latin typeface="Times New Roman"/>
                <a:ea typeface="Times New Roman"/>
                <a:cs typeface="Times New Roman"/>
                <a:sym typeface="Times New Roman"/>
              </a:rPr>
              <a:t>. </a:t>
            </a:r>
            <a:r>
              <a:rPr u="sng" sz="1000" lang="en">
                <a:solidFill>
                  <a:srgbClr val="1155CC"/>
                </a:solidFill>
                <a:latin typeface="Times New Roman"/>
                <a:ea typeface="Times New Roman"/>
                <a:cs typeface="Times New Roman"/>
                <a:sym typeface="Times New Roman"/>
                <a:hlinkClick r:id="rId3"/>
              </a:rPr>
              <a:t>http://www.diffen.com/difference/Bluetooth_vs_Wifi</a:t>
            </a:r>
          </a:p>
        </p:txBody>
      </p:sp>
      <p:sp>
        <p:nvSpPr>
          <p:cNvPr id="200" name="Shape 200"/>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14</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2400" lang="en"/>
              <a:t>Preliminary Analysis - Data Transmission Calculations</a:t>
            </a:r>
          </a:p>
        </p:txBody>
      </p:sp>
      <p:sp>
        <p:nvSpPr>
          <p:cNvPr id="206" name="Shape 206"/>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t/>
            </a:r>
            <a:endParaRPr/>
          </a:p>
          <a:p>
            <a:pPr rtl="0">
              <a:spcBef>
                <a:spcPts val="0"/>
              </a:spcBef>
              <a:buNone/>
            </a:pPr>
            <a:r>
              <a:rPr sz="2400" lang="en"/>
              <a:t>Data Transmission Speed:</a:t>
            </a:r>
          </a:p>
          <a:p>
            <a:pPr rtl="0">
              <a:spcBef>
                <a:spcPts val="0"/>
              </a:spcBef>
              <a:buNone/>
            </a:pPr>
            <a:r>
              <a:t/>
            </a:r>
            <a:endParaRPr sz="1000"/>
          </a:p>
          <a:p>
            <a:pPr rtl="0" lvl="0" indent="-342900" marL="457200">
              <a:spcBef>
                <a:spcPts val="0"/>
              </a:spcBef>
              <a:buClr>
                <a:schemeClr val="dk2"/>
              </a:buClr>
              <a:buSzPct val="100000"/>
              <a:buFont typeface="Arial"/>
              <a:buChar char="-"/>
            </a:pPr>
            <a:r>
              <a:rPr lang="en"/>
              <a:t>300kb of data per test </a:t>
            </a:r>
          </a:p>
          <a:p>
            <a:pPr rtl="0" lvl="0" indent="-342900" marL="457200">
              <a:spcBef>
                <a:spcPts val="0"/>
              </a:spcBef>
              <a:buClr>
                <a:schemeClr val="dk2"/>
              </a:buClr>
              <a:buSzPct val="100000"/>
              <a:buFont typeface="Arial"/>
              <a:buChar char="-"/>
            </a:pPr>
            <a:r>
              <a:rPr lang="en"/>
              <a:t>800kb per second bandwidth (Bluetooth)</a:t>
            </a:r>
          </a:p>
          <a:p>
            <a:pPr rtl="0" lvl="0" indent="-342900" marL="457200">
              <a:spcBef>
                <a:spcPts val="0"/>
              </a:spcBef>
              <a:buClr>
                <a:schemeClr val="dk2"/>
              </a:buClr>
              <a:buSzPct val="100000"/>
              <a:buFont typeface="Arial"/>
              <a:buChar char="-"/>
            </a:pPr>
            <a:r>
              <a:rPr lang="en"/>
              <a:t>300/800 = 0.375 seconds for data transmission</a:t>
            </a:r>
          </a:p>
          <a:p>
            <a:pPr rtl="0" indent="457200">
              <a:spcBef>
                <a:spcPts val="0"/>
              </a:spcBef>
              <a:buNone/>
            </a:pPr>
            <a:r>
              <a:t/>
            </a:r>
            <a:endParaRPr/>
          </a:p>
          <a:p>
            <a:pPr rtl="0" lvl="0" indent="-342900" marL="457200">
              <a:spcBef>
                <a:spcPts val="0"/>
              </a:spcBef>
              <a:buClr>
                <a:schemeClr val="dk2"/>
              </a:buClr>
              <a:buSzPct val="100000"/>
              <a:buFont typeface="Arial"/>
              <a:buChar char="-"/>
            </a:pPr>
            <a:r>
              <a:rPr lang="en"/>
              <a:t>11,000kb per second bandwidth (Wireless)</a:t>
            </a:r>
          </a:p>
          <a:p>
            <a:pPr rtl="0" lvl="0" indent="-342900" marL="457200">
              <a:spcBef>
                <a:spcPts val="0"/>
              </a:spcBef>
              <a:buClr>
                <a:schemeClr val="dk2"/>
              </a:buClr>
              <a:buSzPct val="100000"/>
              <a:buFont typeface="Arial"/>
              <a:buChar char="-"/>
            </a:pPr>
            <a:r>
              <a:rPr lang="en"/>
              <a:t>300/11,000 = 0.027 seconds for data transmission</a:t>
            </a:r>
          </a:p>
          <a:p>
            <a:pPr rtl="0" indent="0" marL="0">
              <a:spcBef>
                <a:spcPts val="0"/>
              </a:spcBef>
              <a:buNone/>
            </a:pPr>
            <a:r>
              <a:t/>
            </a:r>
            <a:endParaRPr/>
          </a:p>
          <a:p>
            <a:pPr indent="0" marL="0">
              <a:spcBef>
                <a:spcPts val="0"/>
              </a:spcBef>
              <a:buNone/>
            </a:pPr>
            <a:r>
              <a:t/>
            </a:r>
            <a:endParaRPr/>
          </a:p>
        </p:txBody>
      </p:sp>
      <p:sp>
        <p:nvSpPr>
          <p:cNvPr id="207" name="Shape 207"/>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15</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177300" x="457200"/>
            <a:ext cy="1013999" cx="7315499"/>
          </a:xfrm>
          <a:prstGeom prst="rect">
            <a:avLst/>
          </a:prstGeom>
        </p:spPr>
        <p:txBody>
          <a:bodyPr bIns="91425" rIns="91425" lIns="91425" tIns="91425" anchor="b" anchorCtr="0">
            <a:noAutofit/>
          </a:bodyPr>
          <a:lstStyle/>
          <a:p>
            <a:pPr>
              <a:spcBef>
                <a:spcPts val="0"/>
              </a:spcBef>
              <a:buNone/>
            </a:pPr>
            <a:r>
              <a:rPr sz="3000" lang="en"/>
              <a:t>Preliminary Analysis: Components of Spasticity</a:t>
            </a:r>
          </a:p>
        </p:txBody>
      </p:sp>
      <p:sp>
        <p:nvSpPr>
          <p:cNvPr id="213" name="Shape 213"/>
          <p:cNvSpPr txBox="1"/>
          <p:nvPr>
            <p:ph idx="1" type="body"/>
          </p:nvPr>
        </p:nvSpPr>
        <p:spPr>
          <a:xfrm>
            <a:off y="1464300" x="666000"/>
            <a:ext cy="2654100" cx="3516000"/>
          </a:xfrm>
          <a:prstGeom prst="rect">
            <a:avLst/>
          </a:prstGeom>
        </p:spPr>
        <p:txBody>
          <a:bodyPr bIns="91425" rIns="91425" lIns="91425" tIns="91425" anchor="t" anchorCtr="0">
            <a:noAutofit/>
          </a:bodyPr>
          <a:lstStyle/>
          <a:p>
            <a:pPr rtl="0">
              <a:spcBef>
                <a:spcPts val="0"/>
              </a:spcBef>
              <a:buNone/>
            </a:pPr>
            <a:r>
              <a:rPr sz="3000" lang="en"/>
              <a:t>Range of Motion</a:t>
            </a:r>
          </a:p>
          <a:p>
            <a:pPr rtl="0">
              <a:spcBef>
                <a:spcPts val="0"/>
              </a:spcBef>
              <a:buNone/>
            </a:pPr>
            <a:r>
              <a:t/>
            </a:r>
            <a:endParaRPr sz="3000"/>
          </a:p>
          <a:p>
            <a:pPr rtl="0">
              <a:spcBef>
                <a:spcPts val="0"/>
              </a:spcBef>
              <a:buNone/>
            </a:pPr>
            <a:r>
              <a:rPr sz="3000" lang="en"/>
              <a:t>Velocity</a:t>
            </a:r>
          </a:p>
          <a:p>
            <a:pPr rtl="0">
              <a:spcBef>
                <a:spcPts val="0"/>
              </a:spcBef>
              <a:buNone/>
            </a:pPr>
            <a:r>
              <a:t/>
            </a:r>
            <a:endParaRPr sz="3000"/>
          </a:p>
          <a:p>
            <a:pPr>
              <a:spcBef>
                <a:spcPts val="0"/>
              </a:spcBef>
              <a:buNone/>
            </a:pPr>
            <a:r>
              <a:rPr sz="3000" lang="en"/>
              <a:t>Force</a:t>
            </a:r>
          </a:p>
        </p:txBody>
      </p:sp>
      <p:pic>
        <p:nvPicPr>
          <p:cNvPr id="214" name="Shape 214"/>
          <p:cNvPicPr preferRelativeResize="0"/>
          <p:nvPr/>
        </p:nvPicPr>
        <p:blipFill>
          <a:blip r:embed="rId3">
            <a:alphaModFix/>
          </a:blip>
          <a:stretch>
            <a:fillRect/>
          </a:stretch>
        </p:blipFill>
        <p:spPr>
          <a:xfrm>
            <a:off y="1464302" x="4533850"/>
            <a:ext cy="2812776" cx="3516000"/>
          </a:xfrm>
          <a:prstGeom prst="rect">
            <a:avLst/>
          </a:prstGeom>
          <a:noFill/>
          <a:ln>
            <a:noFill/>
          </a:ln>
        </p:spPr>
      </p:pic>
      <p:sp>
        <p:nvSpPr>
          <p:cNvPr id="215" name="Shape 215"/>
          <p:cNvSpPr txBox="1"/>
          <p:nvPr/>
        </p:nvSpPr>
        <p:spPr>
          <a:xfrm>
            <a:off y="4345200" x="5273950"/>
            <a:ext cy="313799" cx="2775900"/>
          </a:xfrm>
          <a:prstGeom prst="rect">
            <a:avLst/>
          </a:prstGeom>
          <a:noFill/>
          <a:ln>
            <a:noFill/>
          </a:ln>
        </p:spPr>
        <p:txBody>
          <a:bodyPr bIns="91425" rIns="91425" lIns="91425" tIns="91425" anchor="ctr" anchorCtr="0">
            <a:noAutofit/>
          </a:bodyPr>
          <a:lstStyle/>
          <a:p>
            <a:pPr algn="r" rtl="0" lvl="0">
              <a:spcBef>
                <a:spcPts val="0"/>
              </a:spcBef>
              <a:buNone/>
            </a:pPr>
            <a:r>
              <a:rPr sz="1200" lang="en" i="1">
                <a:solidFill>
                  <a:schemeClr val="dk1"/>
                </a:solidFill>
                <a:latin typeface="Times New Roman"/>
                <a:ea typeface="Times New Roman"/>
                <a:cs typeface="Times New Roman"/>
                <a:sym typeface="Times New Roman"/>
              </a:rPr>
              <a:t>University of Maryland Rehabilitation and Orthopedic Institute, 2008</a:t>
            </a:r>
          </a:p>
        </p:txBody>
      </p:sp>
      <p:sp>
        <p:nvSpPr>
          <p:cNvPr id="216" name="Shape 216"/>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16</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000" lang="en"/>
              <a:t>Preliminary Analysis</a:t>
            </a:r>
          </a:p>
        </p:txBody>
      </p:sp>
      <p:pic>
        <p:nvPicPr>
          <p:cNvPr id="222" name="Shape 222"/>
          <p:cNvPicPr preferRelativeResize="0"/>
          <p:nvPr/>
        </p:nvPicPr>
        <p:blipFill rotWithShape="1">
          <a:blip r:embed="rId3">
            <a:alphaModFix/>
          </a:blip>
          <a:srcRect t="0" b="46222" r="2695" l="0"/>
          <a:stretch/>
        </p:blipFill>
        <p:spPr>
          <a:xfrm>
            <a:off y="1590025" x="658199"/>
            <a:ext cy="3147775" cx="5698049"/>
          </a:xfrm>
          <a:prstGeom prst="rect">
            <a:avLst/>
          </a:prstGeom>
          <a:noFill/>
          <a:ln>
            <a:noFill/>
          </a:ln>
        </p:spPr>
      </p:pic>
      <p:sp>
        <p:nvSpPr>
          <p:cNvPr id="223" name="Shape 223"/>
          <p:cNvSpPr txBox="1"/>
          <p:nvPr/>
        </p:nvSpPr>
        <p:spPr>
          <a:xfrm>
            <a:off y="2540125" x="6568175"/>
            <a:ext cy="616200" cx="2313900"/>
          </a:xfrm>
          <a:prstGeom prst="rect">
            <a:avLst/>
          </a:prstGeom>
          <a:noFill/>
          <a:ln>
            <a:noFill/>
          </a:ln>
        </p:spPr>
        <p:txBody>
          <a:bodyPr bIns="91425" rIns="91425" lIns="91425" tIns="91425" anchor="ctr" anchorCtr="0">
            <a:noAutofit/>
          </a:bodyPr>
          <a:lstStyle/>
          <a:p>
            <a:pPr rtl="0" lvl="0">
              <a:spcBef>
                <a:spcPts val="0"/>
              </a:spcBef>
              <a:buNone/>
            </a:pPr>
            <a:r>
              <a:rPr sz="1100" lang="en">
                <a:solidFill>
                  <a:schemeClr val="dk1"/>
                </a:solidFill>
              </a:rPr>
              <a:t>F</a:t>
            </a:r>
            <a:r>
              <a:rPr baseline="-25000" sz="1100" lang="en">
                <a:solidFill>
                  <a:schemeClr val="dk1"/>
                </a:solidFill>
              </a:rPr>
              <a:t>gravity</a:t>
            </a:r>
            <a:r>
              <a:rPr sz="1100" lang="en">
                <a:solidFill>
                  <a:schemeClr val="dk1"/>
                </a:solidFill>
              </a:rPr>
              <a:t>*cos(θ)=F</a:t>
            </a:r>
            <a:r>
              <a:rPr baseline="-25000" sz="1100" lang="en">
                <a:solidFill>
                  <a:schemeClr val="dk1"/>
                </a:solidFill>
              </a:rPr>
              <a:t>joint    	                    </a:t>
            </a:r>
            <a:r>
              <a:rPr sz="1100" lang="en">
                <a:solidFill>
                  <a:schemeClr val="dk1"/>
                </a:solidFill>
              </a:rPr>
              <a:t>(2) </a:t>
            </a:r>
          </a:p>
        </p:txBody>
      </p:sp>
      <p:sp>
        <p:nvSpPr>
          <p:cNvPr id="224" name="Shape 224"/>
          <p:cNvSpPr txBox="1"/>
          <p:nvPr/>
        </p:nvSpPr>
        <p:spPr>
          <a:xfrm>
            <a:off y="2951850" x="6508675"/>
            <a:ext cy="756299" cx="2313900"/>
          </a:xfrm>
          <a:prstGeom prst="rect">
            <a:avLst/>
          </a:prstGeom>
          <a:noFill/>
          <a:ln>
            <a:noFill/>
          </a:ln>
        </p:spPr>
        <p:txBody>
          <a:bodyPr bIns="91425" rIns="91425" lIns="91425" tIns="91425" anchor="ctr" anchorCtr="0">
            <a:noAutofit/>
          </a:bodyPr>
          <a:lstStyle/>
          <a:p>
            <a:pPr algn="ctr" rtl="0" lvl="0">
              <a:lnSpc>
                <a:spcPct val="200000"/>
              </a:lnSpc>
              <a:spcBef>
                <a:spcPts val="0"/>
              </a:spcBef>
              <a:buNone/>
            </a:pPr>
            <a:r>
              <a:rPr sz="1100" lang="en">
                <a:solidFill>
                  <a:schemeClr val="dk1"/>
                </a:solidFill>
              </a:rPr>
              <a:t>F</a:t>
            </a:r>
            <a:r>
              <a:rPr baseline="-25000" sz="1100" lang="en">
                <a:solidFill>
                  <a:schemeClr val="dk1"/>
                </a:solidFill>
              </a:rPr>
              <a:t>spasticity</a:t>
            </a:r>
            <a:r>
              <a:rPr sz="1100" lang="en">
                <a:solidFill>
                  <a:schemeClr val="dk1"/>
                </a:solidFill>
              </a:rPr>
              <a:t>+F</a:t>
            </a:r>
            <a:r>
              <a:rPr baseline="-25000" sz="1100" lang="en">
                <a:solidFill>
                  <a:schemeClr val="dk1"/>
                </a:solidFill>
              </a:rPr>
              <a:t>gravity</a:t>
            </a:r>
            <a:r>
              <a:rPr sz="1100" lang="en">
                <a:solidFill>
                  <a:schemeClr val="dk1"/>
                </a:solidFill>
              </a:rPr>
              <a:t>*sin(θ)=F</a:t>
            </a:r>
            <a:r>
              <a:rPr baseline="-25000" sz="1100" lang="en">
                <a:solidFill>
                  <a:schemeClr val="dk1"/>
                </a:solidFill>
              </a:rPr>
              <a:t>applied      </a:t>
            </a:r>
            <a:r>
              <a:rPr sz="1100" lang="en">
                <a:solidFill>
                  <a:schemeClr val="dk1"/>
                </a:solidFill>
              </a:rPr>
              <a:t>(3)</a:t>
            </a:r>
          </a:p>
        </p:txBody>
      </p:sp>
      <p:sp>
        <p:nvSpPr>
          <p:cNvPr id="225" name="Shape 225"/>
          <p:cNvSpPr txBox="1"/>
          <p:nvPr/>
        </p:nvSpPr>
        <p:spPr>
          <a:xfrm>
            <a:off y="2157075" x="6568175"/>
            <a:ext cy="616200" cx="2313900"/>
          </a:xfrm>
          <a:prstGeom prst="rect">
            <a:avLst/>
          </a:prstGeom>
          <a:noFill/>
          <a:ln>
            <a:noFill/>
          </a:ln>
        </p:spPr>
        <p:txBody>
          <a:bodyPr bIns="91425" rIns="91425" lIns="91425" tIns="91425" anchor="ctr" anchorCtr="0">
            <a:noAutofit/>
          </a:bodyPr>
          <a:lstStyle/>
          <a:p>
            <a:pPr rtl="0" lvl="0">
              <a:spcBef>
                <a:spcPts val="0"/>
              </a:spcBef>
              <a:buNone/>
            </a:pPr>
            <a:r>
              <a:rPr sz="1100" lang="en">
                <a:solidFill>
                  <a:schemeClr val="dk1"/>
                </a:solidFill>
              </a:rPr>
              <a:t>F</a:t>
            </a:r>
            <a:r>
              <a:rPr baseline="-25000" sz="1100" lang="en">
                <a:solidFill>
                  <a:schemeClr val="dk1"/>
                </a:solidFill>
              </a:rPr>
              <a:t>gravity</a:t>
            </a:r>
            <a:r>
              <a:rPr sz="1100" lang="en">
                <a:solidFill>
                  <a:schemeClr val="dk1"/>
                </a:solidFill>
              </a:rPr>
              <a:t> = F</a:t>
            </a:r>
            <a:r>
              <a:rPr baseline="-25000" sz="1100" lang="en">
                <a:solidFill>
                  <a:schemeClr val="dk1"/>
                </a:solidFill>
              </a:rPr>
              <a:t>joint    	                                       </a:t>
            </a:r>
            <a:r>
              <a:rPr sz="1100" lang="en">
                <a:solidFill>
                  <a:schemeClr val="dk1"/>
                </a:solidFill>
              </a:rPr>
              <a:t>(1) </a:t>
            </a:r>
          </a:p>
        </p:txBody>
      </p:sp>
      <p:sp>
        <p:nvSpPr>
          <p:cNvPr id="226" name="Shape 226"/>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17</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101100" x="457200"/>
            <a:ext cy="1013999" cx="7315499"/>
          </a:xfrm>
          <a:prstGeom prst="rect">
            <a:avLst/>
          </a:prstGeom>
        </p:spPr>
        <p:txBody>
          <a:bodyPr bIns="91425" rIns="91425" lIns="91425" tIns="91425" anchor="b" anchorCtr="0">
            <a:noAutofit/>
          </a:bodyPr>
          <a:lstStyle/>
          <a:p>
            <a:pPr rtl="0" lvl="0">
              <a:spcBef>
                <a:spcPts val="0"/>
              </a:spcBef>
              <a:buNone/>
            </a:pPr>
            <a:r>
              <a:rPr sz="3000" lang="en"/>
              <a:t>Preliminary Analysis</a:t>
            </a:r>
          </a:p>
        </p:txBody>
      </p:sp>
      <p:sp>
        <p:nvSpPr>
          <p:cNvPr id="232" name="Shape 232"/>
          <p:cNvSpPr txBox="1"/>
          <p:nvPr/>
        </p:nvSpPr>
        <p:spPr>
          <a:xfrm>
            <a:off y="2540125" x="6568175"/>
            <a:ext cy="616200" cx="2313900"/>
          </a:xfrm>
          <a:prstGeom prst="rect">
            <a:avLst/>
          </a:prstGeom>
          <a:noFill/>
          <a:ln>
            <a:noFill/>
          </a:ln>
        </p:spPr>
        <p:txBody>
          <a:bodyPr bIns="91425" rIns="91425" lIns="91425" tIns="91425" anchor="ctr" anchorCtr="0">
            <a:noAutofit/>
          </a:bodyPr>
          <a:lstStyle/>
          <a:p>
            <a:pPr rtl="0" lvl="0">
              <a:spcBef>
                <a:spcPts val="0"/>
              </a:spcBef>
              <a:buNone/>
            </a:pPr>
            <a:r>
              <a:rPr sz="1100" lang="en">
                <a:solidFill>
                  <a:schemeClr val="dk1"/>
                </a:solidFill>
              </a:rPr>
              <a:t>F</a:t>
            </a:r>
            <a:r>
              <a:rPr baseline="-25000" sz="1100" lang="en">
                <a:solidFill>
                  <a:schemeClr val="dk1"/>
                </a:solidFill>
              </a:rPr>
              <a:t>gravity</a:t>
            </a:r>
            <a:r>
              <a:rPr sz="1100" lang="en">
                <a:solidFill>
                  <a:schemeClr val="dk1"/>
                </a:solidFill>
              </a:rPr>
              <a:t>*cos(θ)=F</a:t>
            </a:r>
            <a:r>
              <a:rPr baseline="-25000" sz="1100" lang="en">
                <a:solidFill>
                  <a:schemeClr val="dk1"/>
                </a:solidFill>
              </a:rPr>
              <a:t>joint    	                    </a:t>
            </a:r>
            <a:r>
              <a:rPr sz="1100" lang="en">
                <a:solidFill>
                  <a:schemeClr val="dk1"/>
                </a:solidFill>
              </a:rPr>
              <a:t>(2) </a:t>
            </a:r>
          </a:p>
        </p:txBody>
      </p:sp>
      <p:sp>
        <p:nvSpPr>
          <p:cNvPr id="233" name="Shape 233"/>
          <p:cNvSpPr txBox="1"/>
          <p:nvPr/>
        </p:nvSpPr>
        <p:spPr>
          <a:xfrm>
            <a:off y="2951850" x="6508675"/>
            <a:ext cy="756299" cx="2313900"/>
          </a:xfrm>
          <a:prstGeom prst="rect">
            <a:avLst/>
          </a:prstGeom>
          <a:noFill/>
          <a:ln>
            <a:noFill/>
          </a:ln>
        </p:spPr>
        <p:txBody>
          <a:bodyPr bIns="91425" rIns="91425" lIns="91425" tIns="91425" anchor="ctr" anchorCtr="0">
            <a:noAutofit/>
          </a:bodyPr>
          <a:lstStyle/>
          <a:p>
            <a:pPr algn="ctr" rtl="0" lvl="0">
              <a:lnSpc>
                <a:spcPct val="200000"/>
              </a:lnSpc>
              <a:spcBef>
                <a:spcPts val="0"/>
              </a:spcBef>
              <a:buNone/>
            </a:pPr>
            <a:r>
              <a:rPr sz="1100" lang="en">
                <a:solidFill>
                  <a:schemeClr val="dk1"/>
                </a:solidFill>
              </a:rPr>
              <a:t>F</a:t>
            </a:r>
            <a:r>
              <a:rPr baseline="-25000" sz="1100" lang="en">
                <a:solidFill>
                  <a:schemeClr val="dk1"/>
                </a:solidFill>
              </a:rPr>
              <a:t>spasticity</a:t>
            </a:r>
            <a:r>
              <a:rPr sz="1100" lang="en">
                <a:solidFill>
                  <a:schemeClr val="dk1"/>
                </a:solidFill>
              </a:rPr>
              <a:t>+F</a:t>
            </a:r>
            <a:r>
              <a:rPr baseline="-25000" sz="1100" lang="en">
                <a:solidFill>
                  <a:schemeClr val="dk1"/>
                </a:solidFill>
              </a:rPr>
              <a:t>gravity</a:t>
            </a:r>
            <a:r>
              <a:rPr sz="1100" lang="en">
                <a:solidFill>
                  <a:schemeClr val="dk1"/>
                </a:solidFill>
              </a:rPr>
              <a:t>*sin(θ)=F</a:t>
            </a:r>
            <a:r>
              <a:rPr baseline="-25000" sz="1100" lang="en">
                <a:solidFill>
                  <a:schemeClr val="dk1"/>
                </a:solidFill>
              </a:rPr>
              <a:t>applied      </a:t>
            </a:r>
            <a:r>
              <a:rPr sz="1100" lang="en">
                <a:solidFill>
                  <a:schemeClr val="dk1"/>
                </a:solidFill>
              </a:rPr>
              <a:t>(3)</a:t>
            </a:r>
          </a:p>
        </p:txBody>
      </p:sp>
      <p:sp>
        <p:nvSpPr>
          <p:cNvPr id="234" name="Shape 234"/>
          <p:cNvSpPr txBox="1"/>
          <p:nvPr/>
        </p:nvSpPr>
        <p:spPr>
          <a:xfrm>
            <a:off y="2157075" x="6568175"/>
            <a:ext cy="616200" cx="2313900"/>
          </a:xfrm>
          <a:prstGeom prst="rect">
            <a:avLst/>
          </a:prstGeom>
          <a:noFill/>
          <a:ln>
            <a:noFill/>
          </a:ln>
        </p:spPr>
        <p:txBody>
          <a:bodyPr bIns="91425" rIns="91425" lIns="91425" tIns="91425" anchor="ctr" anchorCtr="0">
            <a:noAutofit/>
          </a:bodyPr>
          <a:lstStyle/>
          <a:p>
            <a:pPr rtl="0" lvl="0">
              <a:spcBef>
                <a:spcPts val="0"/>
              </a:spcBef>
              <a:buNone/>
            </a:pPr>
            <a:r>
              <a:rPr sz="1100" lang="en">
                <a:solidFill>
                  <a:schemeClr val="dk1"/>
                </a:solidFill>
              </a:rPr>
              <a:t>F</a:t>
            </a:r>
            <a:r>
              <a:rPr baseline="-25000" sz="1100" lang="en">
                <a:solidFill>
                  <a:schemeClr val="dk1"/>
                </a:solidFill>
              </a:rPr>
              <a:t>gravity</a:t>
            </a:r>
            <a:r>
              <a:rPr sz="1100" lang="en">
                <a:solidFill>
                  <a:schemeClr val="dk1"/>
                </a:solidFill>
              </a:rPr>
              <a:t> = F</a:t>
            </a:r>
            <a:r>
              <a:rPr baseline="-25000" sz="1100" lang="en">
                <a:solidFill>
                  <a:schemeClr val="dk1"/>
                </a:solidFill>
              </a:rPr>
              <a:t>joint    	                                       </a:t>
            </a:r>
            <a:r>
              <a:rPr sz="1100" lang="en">
                <a:solidFill>
                  <a:schemeClr val="dk1"/>
                </a:solidFill>
              </a:rPr>
              <a:t>(1) </a:t>
            </a:r>
          </a:p>
        </p:txBody>
      </p:sp>
      <p:pic>
        <p:nvPicPr>
          <p:cNvPr id="235" name="Shape 235"/>
          <p:cNvPicPr preferRelativeResize="0"/>
          <p:nvPr/>
        </p:nvPicPr>
        <p:blipFill rotWithShape="1">
          <a:blip r:embed="rId3">
            <a:alphaModFix/>
          </a:blip>
          <a:srcRect t="51925" b="2122" r="2695" l="0"/>
          <a:stretch/>
        </p:blipFill>
        <p:spPr>
          <a:xfrm>
            <a:off y="1700075" x="217325"/>
            <a:ext cy="2860249" cx="6059324"/>
          </a:xfrm>
          <a:prstGeom prst="rect">
            <a:avLst/>
          </a:prstGeom>
          <a:noFill/>
          <a:ln>
            <a:noFill/>
          </a:ln>
        </p:spPr>
      </p:pic>
      <p:sp>
        <p:nvSpPr>
          <p:cNvPr id="236" name="Shape 236"/>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18</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000" lang="en"/>
              <a:t>Preliminary Analysis</a:t>
            </a:r>
          </a:p>
        </p:txBody>
      </p:sp>
      <p:sp>
        <p:nvSpPr>
          <p:cNvPr id="242" name="Shape 242"/>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lang="en"/>
              <a:t>For a spastic patient’s foot moving at an angular velocity of 60 deg/s extended at 70 degrees from vertical:</a:t>
            </a:r>
          </a:p>
          <a:p>
            <a:pPr rtl="0">
              <a:spcBef>
                <a:spcPts val="0"/>
              </a:spcBef>
              <a:buNone/>
            </a:pPr>
            <a:r>
              <a:t/>
            </a:r>
            <a:endParaRPr/>
          </a:p>
          <a:p>
            <a:pPr rtl="0">
              <a:spcBef>
                <a:spcPts val="0"/>
              </a:spcBef>
              <a:buNone/>
            </a:pPr>
            <a:r>
              <a:rPr lang="en"/>
              <a:t>F</a:t>
            </a:r>
            <a:r>
              <a:rPr baseline="-25000" lang="en"/>
              <a:t>g </a:t>
            </a:r>
            <a:r>
              <a:rPr lang="en"/>
              <a:t> = (5.8%)(25 kg)(9.8 m/s</a:t>
            </a:r>
            <a:r>
              <a:rPr baseline="30000" lang="en"/>
              <a:t>2</a:t>
            </a:r>
            <a:r>
              <a:rPr lang="en"/>
              <a:t>) = 14.21 N</a:t>
            </a:r>
          </a:p>
          <a:p>
            <a:pPr rtl="0">
              <a:spcBef>
                <a:spcPts val="0"/>
              </a:spcBef>
              <a:buNone/>
            </a:pPr>
            <a:r>
              <a:t/>
            </a:r>
            <a:endParaRPr/>
          </a:p>
          <a:p>
            <a:pPr rtl="0">
              <a:spcBef>
                <a:spcPts val="0"/>
              </a:spcBef>
              <a:buNone/>
            </a:pPr>
            <a:r>
              <a:rPr lang="en"/>
              <a:t>F</a:t>
            </a:r>
            <a:r>
              <a:rPr baseline="-25000" lang="en"/>
              <a:t>applied </a:t>
            </a:r>
            <a:r>
              <a:rPr lang="en"/>
              <a:t> = 26.67 N (measured)</a:t>
            </a:r>
          </a:p>
          <a:p>
            <a:pPr rtl="0">
              <a:spcBef>
                <a:spcPts val="0"/>
              </a:spcBef>
              <a:buNone/>
            </a:pPr>
            <a:r>
              <a:t/>
            </a:r>
            <a:endParaRPr/>
          </a:p>
          <a:p>
            <a:pPr rtl="0">
              <a:spcBef>
                <a:spcPts val="0"/>
              </a:spcBef>
              <a:buNone/>
            </a:pPr>
            <a:r>
              <a:rPr lang="en"/>
              <a:t>F</a:t>
            </a:r>
            <a:r>
              <a:rPr baseline="-25000" lang="en"/>
              <a:t>joint</a:t>
            </a:r>
            <a:r>
              <a:rPr lang="en"/>
              <a:t> = Fg*cos(70) </a:t>
            </a:r>
          </a:p>
          <a:p>
            <a:pPr rtl="0">
              <a:spcBef>
                <a:spcPts val="0"/>
              </a:spcBef>
              <a:buNone/>
            </a:pPr>
            <a:r>
              <a:rPr lang="en"/>
              <a:t>F</a:t>
            </a:r>
            <a:r>
              <a:rPr baseline="-25000" lang="en"/>
              <a:t>joint</a:t>
            </a:r>
            <a:r>
              <a:rPr lang="en"/>
              <a:t> = 4.86 N</a:t>
            </a:r>
          </a:p>
          <a:p>
            <a:pPr rtl="0">
              <a:spcBef>
                <a:spcPts val="0"/>
              </a:spcBef>
              <a:buNone/>
            </a:pPr>
            <a:r>
              <a:t/>
            </a:r>
            <a:endParaRPr/>
          </a:p>
          <a:p>
            <a:pPr rtl="0">
              <a:spcBef>
                <a:spcPts val="0"/>
              </a:spcBef>
              <a:buNone/>
            </a:pPr>
            <a:r>
              <a:rPr lang="en"/>
              <a:t>F</a:t>
            </a:r>
            <a:r>
              <a:rPr baseline="-25000" lang="en"/>
              <a:t>spastic </a:t>
            </a:r>
            <a:r>
              <a:rPr lang="en"/>
              <a:t>= F</a:t>
            </a:r>
            <a:r>
              <a:rPr baseline="-25000" lang="en"/>
              <a:t>applied</a:t>
            </a:r>
            <a:r>
              <a:rPr lang="en"/>
              <a:t> - (F</a:t>
            </a:r>
            <a:r>
              <a:rPr baseline="-25000" lang="en"/>
              <a:t>g</a:t>
            </a:r>
            <a:r>
              <a:rPr lang="en"/>
              <a:t>*sin(70))/2</a:t>
            </a:r>
          </a:p>
          <a:p>
            <a:pPr rtl="0">
              <a:spcBef>
                <a:spcPts val="0"/>
              </a:spcBef>
              <a:buNone/>
            </a:pPr>
            <a:r>
              <a:rPr lang="en"/>
              <a:t>F</a:t>
            </a:r>
            <a:r>
              <a:rPr baseline="-25000" lang="en"/>
              <a:t>spastic</a:t>
            </a:r>
            <a:r>
              <a:rPr lang="en"/>
              <a:t> = 19.99 N</a:t>
            </a:r>
          </a:p>
          <a:p>
            <a:pPr rtl="0">
              <a:spcBef>
                <a:spcPts val="0"/>
              </a:spcBef>
              <a:buNone/>
            </a:pPr>
            <a:r>
              <a:t/>
            </a:r>
            <a:endParaRPr/>
          </a:p>
          <a:p>
            <a:pPr>
              <a:spcBef>
                <a:spcPts val="0"/>
              </a:spcBef>
              <a:buNone/>
            </a:pPr>
            <a:r>
              <a:t/>
            </a:r>
            <a:endParaRPr/>
          </a:p>
        </p:txBody>
      </p:sp>
      <p:pic>
        <p:nvPicPr>
          <p:cNvPr id="243" name="Shape 243"/>
          <p:cNvPicPr preferRelativeResize="0"/>
          <p:nvPr/>
        </p:nvPicPr>
        <p:blipFill rotWithShape="1">
          <a:blip r:embed="rId3">
            <a:alphaModFix/>
          </a:blip>
          <a:srcRect t="52678" b="3041" r="3404" l="46522"/>
          <a:stretch/>
        </p:blipFill>
        <p:spPr>
          <a:xfrm>
            <a:off y="1955875" x="4836625"/>
            <a:ext cy="2756199" cx="3118125"/>
          </a:xfrm>
          <a:prstGeom prst="rect">
            <a:avLst/>
          </a:prstGeom>
          <a:noFill/>
          <a:ln>
            <a:noFill/>
          </a:ln>
        </p:spPr>
      </p:pic>
      <p:sp>
        <p:nvSpPr>
          <p:cNvPr id="244" name="Shape 244"/>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19</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What is Spasticity?</a:t>
            </a:r>
          </a:p>
        </p:txBody>
      </p:sp>
      <p:sp>
        <p:nvSpPr>
          <p:cNvPr id="97" name="Shape 97"/>
          <p:cNvSpPr txBox="1"/>
          <p:nvPr>
            <p:ph idx="1" type="body"/>
          </p:nvPr>
        </p:nvSpPr>
        <p:spPr>
          <a:xfrm>
            <a:off y="1278516" x="457200"/>
            <a:ext cy="3630300" cx="8229600"/>
          </a:xfrm>
          <a:prstGeom prst="rect">
            <a:avLst/>
          </a:prstGeom>
        </p:spPr>
        <p:txBody>
          <a:bodyPr bIns="91425" rIns="91425" lIns="91425" tIns="91425" anchor="t" anchorCtr="0">
            <a:noAutofit/>
          </a:bodyPr>
          <a:lstStyle/>
          <a:p>
            <a:pPr rtl="0">
              <a:spcBef>
                <a:spcPts val="0"/>
              </a:spcBef>
              <a:buNone/>
            </a:pPr>
            <a:r>
              <a:rPr sz="2400" lang="en"/>
              <a:t>Spasticity: A velocity dependent resistance to passive stretch</a:t>
            </a:r>
          </a:p>
          <a:p>
            <a:pPr rtl="0">
              <a:spcBef>
                <a:spcPts val="0"/>
              </a:spcBef>
              <a:buNone/>
            </a:pPr>
            <a:r>
              <a:t/>
            </a:r>
            <a:endParaRPr sz="2400"/>
          </a:p>
          <a:p>
            <a:pPr rtl="0">
              <a:spcBef>
                <a:spcPts val="0"/>
              </a:spcBef>
              <a:buNone/>
            </a:pPr>
            <a:r>
              <a:rPr lang="en"/>
              <a:t>Cerebral Palsy (CP): 1/500 children are</a:t>
            </a:r>
          </a:p>
          <a:p>
            <a:pPr rtl="0">
              <a:spcBef>
                <a:spcPts val="0"/>
              </a:spcBef>
              <a:buNone/>
            </a:pPr>
            <a:r>
              <a:rPr lang="en"/>
              <a:t>affected. Of those, 80% experience</a:t>
            </a:r>
          </a:p>
          <a:p>
            <a:pPr rtl="0">
              <a:spcBef>
                <a:spcPts val="0"/>
              </a:spcBef>
              <a:buNone/>
            </a:pPr>
            <a:r>
              <a:rPr lang="en"/>
              <a:t>spasticity (NIH, 2014)</a:t>
            </a:r>
          </a:p>
          <a:p>
            <a:pPr>
              <a:spcBef>
                <a:spcPts val="0"/>
              </a:spcBef>
              <a:buNone/>
            </a:pPr>
            <a:r>
              <a:t/>
            </a:r>
            <a:endParaRPr sz="2400"/>
          </a:p>
        </p:txBody>
      </p:sp>
      <p:pic>
        <p:nvPicPr>
          <p:cNvPr id="98" name="Shape 98"/>
          <p:cNvPicPr preferRelativeResize="0"/>
          <p:nvPr/>
        </p:nvPicPr>
        <p:blipFill>
          <a:blip r:embed="rId3">
            <a:alphaModFix/>
          </a:blip>
          <a:stretch>
            <a:fillRect/>
          </a:stretch>
        </p:blipFill>
        <p:spPr>
          <a:xfrm>
            <a:off y="1954537" x="4606900"/>
            <a:ext cy="2693725" cx="3877449"/>
          </a:xfrm>
          <a:prstGeom prst="rect">
            <a:avLst/>
          </a:prstGeom>
          <a:noFill/>
          <a:ln>
            <a:noFill/>
          </a:ln>
        </p:spPr>
      </p:pic>
      <p:sp>
        <p:nvSpPr>
          <p:cNvPr id="99" name="Shape 99"/>
          <p:cNvSpPr txBox="1"/>
          <p:nvPr/>
        </p:nvSpPr>
        <p:spPr>
          <a:xfrm>
            <a:off y="4648250" x="4649625"/>
            <a:ext cy="267300" cx="3792000"/>
          </a:xfrm>
          <a:prstGeom prst="rect">
            <a:avLst/>
          </a:prstGeom>
          <a:noFill/>
          <a:ln>
            <a:noFill/>
          </a:ln>
        </p:spPr>
        <p:txBody>
          <a:bodyPr bIns="91425" rIns="91425" lIns="91425" tIns="91425" anchor="t" anchorCtr="0">
            <a:noAutofit/>
          </a:bodyPr>
          <a:lstStyle/>
          <a:p>
            <a:pPr algn="r">
              <a:spcBef>
                <a:spcPts val="0"/>
              </a:spcBef>
              <a:buNone/>
            </a:pPr>
            <a:r>
              <a:rPr sz="1200" lang="en" i="1">
                <a:latin typeface="Times New Roman"/>
                <a:ea typeface="Times New Roman"/>
                <a:cs typeface="Times New Roman"/>
                <a:sym typeface="Times New Roman"/>
              </a:rPr>
              <a:t>Physiofunction, 2013</a:t>
            </a:r>
          </a:p>
        </p:txBody>
      </p:sp>
      <p:sp>
        <p:nvSpPr>
          <p:cNvPr id="100" name="Shape 100"/>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Design Schedule</a:t>
            </a:r>
          </a:p>
        </p:txBody>
      </p:sp>
      <p:pic>
        <p:nvPicPr>
          <p:cNvPr id="250" name="Shape 250"/>
          <p:cNvPicPr preferRelativeResize="0"/>
          <p:nvPr/>
        </p:nvPicPr>
        <p:blipFill>
          <a:blip r:embed="rId3">
            <a:alphaModFix/>
          </a:blip>
          <a:stretch>
            <a:fillRect/>
          </a:stretch>
        </p:blipFill>
        <p:spPr>
          <a:xfrm>
            <a:off y="1246600" x="1090150"/>
            <a:ext cy="3841550" cx="6800825"/>
          </a:xfrm>
          <a:prstGeom prst="rect">
            <a:avLst/>
          </a:prstGeom>
          <a:noFill/>
          <a:ln>
            <a:noFill/>
          </a:ln>
        </p:spPr>
      </p:pic>
      <p:sp>
        <p:nvSpPr>
          <p:cNvPr id="251" name="Shape 251"/>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20</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sp>
        <p:nvSpPr>
          <p:cNvPr id="256" name="Shape 256"/>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Group Responsibilities</a:t>
            </a:r>
          </a:p>
        </p:txBody>
      </p:sp>
      <p:pic>
        <p:nvPicPr>
          <p:cNvPr id="257" name="Shape 257"/>
          <p:cNvPicPr preferRelativeResize="0"/>
          <p:nvPr/>
        </p:nvPicPr>
        <p:blipFill>
          <a:blip r:embed="rId3">
            <a:alphaModFix/>
          </a:blip>
          <a:stretch>
            <a:fillRect/>
          </a:stretch>
        </p:blipFill>
        <p:spPr>
          <a:xfrm>
            <a:off y="1466950" x="1389400"/>
            <a:ext cy="3269249" cx="6156350"/>
          </a:xfrm>
          <a:prstGeom prst="rect">
            <a:avLst/>
          </a:prstGeom>
          <a:noFill/>
          <a:ln>
            <a:noFill/>
          </a:ln>
        </p:spPr>
      </p:pic>
      <p:sp>
        <p:nvSpPr>
          <p:cNvPr id="258" name="Shape 258"/>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21</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y="0" x="0"/>
          <a:ext cy="0" cx="0"/>
          <a:chOff y="0" x="0"/>
          <a:chExt cy="0" cx="0"/>
        </a:xfrm>
      </p:grpSpPr>
      <p:sp>
        <p:nvSpPr>
          <p:cNvPr id="263" name="Shape 263"/>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Acknowledgements</a:t>
            </a:r>
          </a:p>
        </p:txBody>
      </p:sp>
      <p:sp>
        <p:nvSpPr>
          <p:cNvPr id="264" name="Shape 264"/>
          <p:cNvSpPr txBox="1"/>
          <p:nvPr>
            <p:ph idx="1" type="body"/>
          </p:nvPr>
        </p:nvSpPr>
        <p:spPr>
          <a:xfrm>
            <a:off y="1278516" x="457200"/>
            <a:ext cy="3630300" cx="8229600"/>
          </a:xfrm>
          <a:prstGeom prst="rect">
            <a:avLst/>
          </a:prstGeom>
        </p:spPr>
        <p:txBody>
          <a:bodyPr bIns="91425" rIns="91425" lIns="91425" tIns="91425" anchor="t" anchorCtr="0">
            <a:noAutofit/>
          </a:bodyPr>
          <a:lstStyle/>
          <a:p>
            <a:pPr algn="ctr" rtl="0" lvl="0">
              <a:lnSpc>
                <a:spcPct val="150000"/>
              </a:lnSpc>
              <a:spcBef>
                <a:spcPts val="0"/>
              </a:spcBef>
              <a:buNone/>
            </a:pPr>
            <a:r>
              <a:t/>
            </a:r>
            <a:endParaRPr/>
          </a:p>
          <a:p>
            <a:pPr algn="ctr" rtl="0" lvl="0">
              <a:lnSpc>
                <a:spcPct val="150000"/>
              </a:lnSpc>
              <a:spcBef>
                <a:spcPts val="0"/>
              </a:spcBef>
              <a:buClr>
                <a:schemeClr val="dk1"/>
              </a:buClr>
              <a:buSzPct val="61111"/>
              <a:buFont typeface="Arial"/>
              <a:buNone/>
            </a:pPr>
            <a:r>
              <a:rPr lang="en"/>
              <a:t>Dr. Jack Engsberg</a:t>
            </a:r>
          </a:p>
          <a:p>
            <a:pPr algn="ctr" rtl="0" lvl="0">
              <a:lnSpc>
                <a:spcPct val="150000"/>
              </a:lnSpc>
              <a:spcBef>
                <a:spcPts val="0"/>
              </a:spcBef>
              <a:buClr>
                <a:schemeClr val="dk1"/>
              </a:buClr>
              <a:buSzPct val="61111"/>
              <a:buFont typeface="Arial"/>
              <a:buNone/>
            </a:pPr>
            <a:r>
              <a:rPr lang="en"/>
              <a:t>Tony Wang</a:t>
            </a:r>
          </a:p>
          <a:p>
            <a:pPr algn="ctr" rtl="0" lvl="0">
              <a:lnSpc>
                <a:spcPct val="150000"/>
              </a:lnSpc>
              <a:spcBef>
                <a:spcPts val="0"/>
              </a:spcBef>
              <a:buClr>
                <a:schemeClr val="dk1"/>
              </a:buClr>
              <a:buSzPct val="61111"/>
              <a:buFont typeface="Arial"/>
              <a:buNone/>
            </a:pPr>
            <a:r>
              <a:rPr lang="en"/>
              <a:t>Charles Wu</a:t>
            </a:r>
          </a:p>
          <a:p>
            <a:pPr algn="ctr" rtl="0" lvl="0">
              <a:lnSpc>
                <a:spcPct val="150000"/>
              </a:lnSpc>
              <a:spcBef>
                <a:spcPts val="0"/>
              </a:spcBef>
              <a:buClr>
                <a:schemeClr val="dk1"/>
              </a:buClr>
              <a:buSzPct val="61111"/>
              <a:buFont typeface="Arial"/>
              <a:buNone/>
            </a:pPr>
            <a:r>
              <a:rPr lang="en"/>
              <a:t>Dr. Joseph Klaesner</a:t>
            </a:r>
          </a:p>
          <a:p>
            <a:pPr algn="ctr" rtl="0" lvl="0">
              <a:lnSpc>
                <a:spcPct val="150000"/>
              </a:lnSpc>
              <a:spcBef>
                <a:spcPts val="0"/>
              </a:spcBef>
              <a:buClr>
                <a:schemeClr val="dk1"/>
              </a:buClr>
              <a:buSzPct val="61111"/>
              <a:buFont typeface="Arial"/>
              <a:buNone/>
            </a:pPr>
            <a:r>
              <a:rPr lang="en"/>
              <a:t>Anna Boone </a:t>
            </a:r>
          </a:p>
          <a:p>
            <a:pPr algn="ctr" lvl="0">
              <a:lnSpc>
                <a:spcPct val="150000"/>
              </a:lnSpc>
              <a:spcBef>
                <a:spcPts val="0"/>
              </a:spcBef>
              <a:buClr>
                <a:schemeClr val="dk1"/>
              </a:buClr>
              <a:buSzPct val="61111"/>
              <a:buFont typeface="Arial"/>
              <a:buNone/>
            </a:pPr>
            <a:r>
              <a:rPr lang="en"/>
              <a:t>Dr. John Standeven</a:t>
            </a:r>
          </a:p>
        </p:txBody>
      </p:sp>
      <p:sp>
        <p:nvSpPr>
          <p:cNvPr id="265" name="Shape 265"/>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22</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How do you measure it?</a:t>
            </a:r>
          </a:p>
        </p:txBody>
      </p:sp>
      <p:pic>
        <p:nvPicPr>
          <p:cNvPr id="106" name="Shape 106"/>
          <p:cNvPicPr preferRelativeResize="0"/>
          <p:nvPr/>
        </p:nvPicPr>
        <p:blipFill>
          <a:blip r:embed="rId3">
            <a:alphaModFix/>
          </a:blip>
          <a:stretch>
            <a:fillRect/>
          </a:stretch>
        </p:blipFill>
        <p:spPr>
          <a:xfrm>
            <a:off y="1803124" x="2085950"/>
            <a:ext cy="2795800" cx="4058000"/>
          </a:xfrm>
          <a:prstGeom prst="rect">
            <a:avLst/>
          </a:prstGeom>
          <a:noFill/>
          <a:ln>
            <a:noFill/>
          </a:ln>
        </p:spPr>
      </p:pic>
      <p:sp>
        <p:nvSpPr>
          <p:cNvPr id="107" name="Shape 107"/>
          <p:cNvSpPr txBox="1"/>
          <p:nvPr/>
        </p:nvSpPr>
        <p:spPr>
          <a:xfrm>
            <a:off y="4695450" x="5003750"/>
            <a:ext cy="400799" cx="2516700"/>
          </a:xfrm>
          <a:prstGeom prst="rect">
            <a:avLst/>
          </a:prstGeom>
          <a:noFill/>
          <a:ln>
            <a:noFill/>
          </a:ln>
        </p:spPr>
        <p:txBody>
          <a:bodyPr bIns="91425" rIns="91425" lIns="91425" tIns="91425" anchor="ctr" anchorCtr="0">
            <a:noAutofit/>
          </a:bodyPr>
          <a:lstStyle/>
          <a:p>
            <a:pPr algn="r" rtl="0" lvl="0">
              <a:spcBef>
                <a:spcPts val="0"/>
              </a:spcBef>
              <a:buNone/>
            </a:pPr>
            <a:r>
              <a:rPr sz="1200" lang="en">
                <a:solidFill>
                  <a:schemeClr val="dk1"/>
                </a:solidFill>
                <a:latin typeface="Times New Roman"/>
                <a:ea typeface="Times New Roman"/>
                <a:cs typeface="Times New Roman"/>
                <a:sym typeface="Times New Roman"/>
              </a:rPr>
              <a:t> </a:t>
            </a:r>
            <a:r>
              <a:rPr sz="1200" lang="en" i="1">
                <a:solidFill>
                  <a:schemeClr val="dk1"/>
                </a:solidFill>
                <a:latin typeface="Times New Roman"/>
                <a:ea typeface="Times New Roman"/>
                <a:cs typeface="Times New Roman"/>
                <a:sym typeface="Times New Roman"/>
              </a:rPr>
              <a:t>American Academy of Orthotists and Prosthetists, 2013</a:t>
            </a:r>
          </a:p>
        </p:txBody>
      </p:sp>
      <p:sp>
        <p:nvSpPr>
          <p:cNvPr id="108" name="Shape 108"/>
          <p:cNvSpPr txBox="1"/>
          <p:nvPr/>
        </p:nvSpPr>
        <p:spPr>
          <a:xfrm>
            <a:off y="1312050" x="1820100"/>
            <a:ext cy="869700" cx="4589699"/>
          </a:xfrm>
          <a:prstGeom prst="rect">
            <a:avLst/>
          </a:prstGeom>
          <a:noFill/>
          <a:ln>
            <a:noFill/>
          </a:ln>
        </p:spPr>
        <p:txBody>
          <a:bodyPr bIns="91425" rIns="91425" lIns="91425" tIns="91425" anchor="ctr" anchorCtr="0">
            <a:noAutofit/>
          </a:bodyPr>
          <a:lstStyle/>
          <a:p>
            <a:pPr algn="ctr" rtl="0" lvl="0">
              <a:spcBef>
                <a:spcPts val="0"/>
              </a:spcBef>
              <a:buNone/>
            </a:pPr>
            <a:r>
              <a:rPr sz="2400" lang="en">
                <a:solidFill>
                  <a:schemeClr val="dk2"/>
                </a:solidFill>
              </a:rPr>
              <a:t>Modified Ashworth Scale</a:t>
            </a:r>
          </a:p>
          <a:p>
            <a:pPr algn="ctr" rtl="0" lvl="0">
              <a:spcBef>
                <a:spcPts val="0"/>
              </a:spcBef>
              <a:buNone/>
            </a:pPr>
            <a:r>
              <a:t/>
            </a:r>
            <a:endParaRPr sz="2400">
              <a:solidFill>
                <a:schemeClr val="dk2"/>
              </a:solidFill>
            </a:endParaRPr>
          </a:p>
        </p:txBody>
      </p:sp>
      <p:sp>
        <p:nvSpPr>
          <p:cNvPr id="109" name="Shape 109"/>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3</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How do you measure it?</a:t>
            </a:r>
          </a:p>
        </p:txBody>
      </p:sp>
      <p:pic>
        <p:nvPicPr>
          <p:cNvPr id="115" name="Shape 115"/>
          <p:cNvPicPr preferRelativeResize="0"/>
          <p:nvPr/>
        </p:nvPicPr>
        <p:blipFill>
          <a:blip r:embed="rId3">
            <a:alphaModFix/>
          </a:blip>
          <a:stretch>
            <a:fillRect/>
          </a:stretch>
        </p:blipFill>
        <p:spPr>
          <a:xfrm>
            <a:off y="1664100" x="2803150"/>
            <a:ext cy="2485100" cx="5964249"/>
          </a:xfrm>
          <a:prstGeom prst="rect">
            <a:avLst/>
          </a:prstGeom>
          <a:noFill/>
          <a:ln>
            <a:noFill/>
          </a:ln>
        </p:spPr>
      </p:pic>
      <p:sp>
        <p:nvSpPr>
          <p:cNvPr id="116" name="Shape 116"/>
          <p:cNvSpPr txBox="1"/>
          <p:nvPr/>
        </p:nvSpPr>
        <p:spPr>
          <a:xfrm>
            <a:off y="4184850" x="6936925"/>
            <a:ext cy="365699" cx="1743600"/>
          </a:xfrm>
          <a:prstGeom prst="rect">
            <a:avLst/>
          </a:prstGeom>
          <a:noFill/>
          <a:ln>
            <a:noFill/>
          </a:ln>
        </p:spPr>
        <p:txBody>
          <a:bodyPr bIns="91425" rIns="91425" lIns="91425" tIns="91425" anchor="ctr" anchorCtr="0">
            <a:noAutofit/>
          </a:bodyPr>
          <a:lstStyle/>
          <a:p>
            <a:pPr rtl="0" lvl="0">
              <a:spcBef>
                <a:spcPts val="0"/>
              </a:spcBef>
              <a:buNone/>
            </a:pPr>
            <a:r>
              <a:rPr sz="1200" lang="en" i="1">
                <a:solidFill>
                  <a:schemeClr val="dk1"/>
                </a:solidFill>
                <a:latin typeface="Times New Roman"/>
                <a:ea typeface="Times New Roman"/>
                <a:cs typeface="Times New Roman"/>
                <a:sym typeface="Times New Roman"/>
              </a:rPr>
              <a:t>SCIREproject, 2014</a:t>
            </a:r>
          </a:p>
        </p:txBody>
      </p:sp>
      <p:sp>
        <p:nvSpPr>
          <p:cNvPr id="117" name="Shape 117"/>
          <p:cNvSpPr txBox="1"/>
          <p:nvPr/>
        </p:nvSpPr>
        <p:spPr>
          <a:xfrm>
            <a:off y="1449125" x="258450"/>
            <a:ext cy="2593499" cx="2504400"/>
          </a:xfrm>
          <a:prstGeom prst="rect">
            <a:avLst/>
          </a:prstGeom>
          <a:noFill/>
          <a:ln>
            <a:noFill/>
          </a:ln>
        </p:spPr>
        <p:txBody>
          <a:bodyPr bIns="91425" rIns="91425" lIns="91425" tIns="91425" anchor="t" anchorCtr="0">
            <a:noAutofit/>
          </a:bodyPr>
          <a:lstStyle/>
          <a:p>
            <a:pPr rtl="0">
              <a:spcBef>
                <a:spcPts val="0"/>
              </a:spcBef>
              <a:buNone/>
            </a:pPr>
            <a:r>
              <a:rPr sz="1800" lang="en">
                <a:solidFill>
                  <a:schemeClr val="dk2"/>
                </a:solidFill>
              </a:rPr>
              <a:t>Modified Ashworth Scale:</a:t>
            </a:r>
          </a:p>
          <a:p>
            <a:pPr rtl="0">
              <a:spcBef>
                <a:spcPts val="0"/>
              </a:spcBef>
              <a:buNone/>
            </a:pPr>
            <a:r>
              <a:t/>
            </a:r>
            <a:endParaRPr sz="1800">
              <a:solidFill>
                <a:schemeClr val="dk2"/>
              </a:solidFill>
            </a:endParaRPr>
          </a:p>
          <a:p>
            <a:pPr rtl="0" lvl="0" indent="-317500" marL="457200">
              <a:spcBef>
                <a:spcPts val="0"/>
              </a:spcBef>
              <a:buClr>
                <a:schemeClr val="accent1"/>
              </a:buClr>
              <a:buSzPct val="100000"/>
              <a:buFont typeface="Arial"/>
              <a:buAutoNum type="arabicParenR"/>
            </a:pPr>
            <a:r>
              <a:rPr lang="en">
                <a:solidFill>
                  <a:schemeClr val="accent1"/>
                </a:solidFill>
              </a:rPr>
              <a:t>Physician stretches leg over range of motion at varying velocities</a:t>
            </a:r>
          </a:p>
          <a:p>
            <a:pPr rtl="0" lvl="0" indent="-317500" marL="457200">
              <a:spcBef>
                <a:spcPts val="0"/>
              </a:spcBef>
              <a:buClr>
                <a:schemeClr val="accent1"/>
              </a:buClr>
              <a:buSzPct val="100000"/>
              <a:buFont typeface="Arial"/>
              <a:buAutoNum type="arabicParenR"/>
            </a:pPr>
            <a:r>
              <a:rPr lang="en">
                <a:solidFill>
                  <a:schemeClr val="accent1"/>
                </a:solidFill>
              </a:rPr>
              <a:t>Subjectively rank spasticity on scale of 0 to 4</a:t>
            </a:r>
          </a:p>
        </p:txBody>
      </p:sp>
      <p:sp>
        <p:nvSpPr>
          <p:cNvPr id="118" name="Shape 118"/>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4</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3600" lang="en"/>
              <a:t>Why do we need to measure it?</a:t>
            </a:r>
          </a:p>
        </p:txBody>
      </p:sp>
      <p:pic>
        <p:nvPicPr>
          <p:cNvPr id="124" name="Shape 124"/>
          <p:cNvPicPr preferRelativeResize="0"/>
          <p:nvPr/>
        </p:nvPicPr>
        <p:blipFill>
          <a:blip r:embed="rId3">
            <a:alphaModFix/>
          </a:blip>
          <a:stretch>
            <a:fillRect/>
          </a:stretch>
        </p:blipFill>
        <p:spPr>
          <a:xfrm>
            <a:off y="1329000" x="4066475"/>
            <a:ext cy="3328924" cx="4210499"/>
          </a:xfrm>
          <a:prstGeom prst="rect">
            <a:avLst/>
          </a:prstGeom>
          <a:noFill/>
          <a:ln>
            <a:noFill/>
          </a:ln>
        </p:spPr>
      </p:pic>
      <p:sp>
        <p:nvSpPr>
          <p:cNvPr id="125" name="Shape 125"/>
          <p:cNvSpPr txBox="1"/>
          <p:nvPr/>
        </p:nvSpPr>
        <p:spPr>
          <a:xfrm>
            <a:off y="4657925" x="5786075"/>
            <a:ext cy="347099" cx="2490899"/>
          </a:xfrm>
          <a:prstGeom prst="rect">
            <a:avLst/>
          </a:prstGeom>
          <a:noFill/>
          <a:ln>
            <a:noFill/>
          </a:ln>
        </p:spPr>
        <p:txBody>
          <a:bodyPr bIns="91425" rIns="91425" lIns="91425" tIns="91425" anchor="ctr" anchorCtr="0">
            <a:noAutofit/>
          </a:bodyPr>
          <a:lstStyle/>
          <a:p>
            <a:pPr algn="r" rtl="0" lvl="0">
              <a:spcBef>
                <a:spcPts val="0"/>
              </a:spcBef>
              <a:buNone/>
            </a:pPr>
            <a:r>
              <a:rPr sz="1200" lang="en" i="1">
                <a:solidFill>
                  <a:schemeClr val="dk1"/>
                </a:solidFill>
                <a:latin typeface="Times New Roman"/>
                <a:ea typeface="Times New Roman"/>
                <a:cs typeface="Times New Roman"/>
                <a:sym typeface="Times New Roman"/>
              </a:rPr>
              <a:t>Andrusko, 2013</a:t>
            </a:r>
          </a:p>
        </p:txBody>
      </p:sp>
      <p:sp>
        <p:nvSpPr>
          <p:cNvPr id="126" name="Shape 126"/>
          <p:cNvSpPr txBox="1"/>
          <p:nvPr/>
        </p:nvSpPr>
        <p:spPr>
          <a:xfrm>
            <a:off y="1538250" x="329750"/>
            <a:ext cy="2896499" cx="3324300"/>
          </a:xfrm>
          <a:prstGeom prst="rect">
            <a:avLst/>
          </a:prstGeom>
          <a:noFill/>
          <a:ln>
            <a:noFill/>
          </a:ln>
        </p:spPr>
        <p:txBody>
          <a:bodyPr bIns="91425" rIns="91425" lIns="91425" tIns="91425" anchor="t" anchorCtr="0">
            <a:noAutofit/>
          </a:bodyPr>
          <a:lstStyle/>
          <a:p>
            <a:pPr rtl="0" lvl="0" indent="-342900" marL="457200">
              <a:spcBef>
                <a:spcPts val="0"/>
              </a:spcBef>
              <a:buClr>
                <a:srgbClr val="1F497D"/>
              </a:buClr>
              <a:buSzPct val="100000"/>
              <a:buFont typeface="Arial"/>
              <a:buChar char="●"/>
            </a:pPr>
            <a:r>
              <a:rPr sz="1800" lang="en">
                <a:solidFill>
                  <a:srgbClr val="1F497D"/>
                </a:solidFill>
              </a:rPr>
              <a:t>Treatment is a spectrum from physical therapy to invasive surgery </a:t>
            </a:r>
          </a:p>
          <a:p>
            <a:pPr rtl="0" lvl="0">
              <a:spcBef>
                <a:spcPts val="0"/>
              </a:spcBef>
              <a:buNone/>
            </a:pPr>
            <a:r>
              <a:t/>
            </a:r>
            <a:endParaRPr sz="1800">
              <a:solidFill>
                <a:srgbClr val="1F497D"/>
              </a:solidFill>
            </a:endParaRPr>
          </a:p>
          <a:p>
            <a:pPr lvl="0" indent="-342900" marL="457200">
              <a:spcBef>
                <a:spcPts val="0"/>
              </a:spcBef>
              <a:buClr>
                <a:srgbClr val="1F497D"/>
              </a:buClr>
              <a:buSzPct val="100000"/>
              <a:buFont typeface="Arial"/>
              <a:buChar char="●"/>
            </a:pPr>
            <a:r>
              <a:rPr sz="1800" lang="en">
                <a:solidFill>
                  <a:srgbClr val="1F497D"/>
                </a:solidFill>
              </a:rPr>
              <a:t>Measure of spasticity necessary for objective treatment planning</a:t>
            </a:r>
          </a:p>
        </p:txBody>
      </p:sp>
      <p:sp>
        <p:nvSpPr>
          <p:cNvPr id="127" name="Shape 127"/>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5</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lang="en"/>
              <a:t>Project Scope</a:t>
            </a:r>
          </a:p>
        </p:txBody>
      </p:sp>
      <p:sp>
        <p:nvSpPr>
          <p:cNvPr id="133" name="Shape 133"/>
          <p:cNvSpPr txBox="1"/>
          <p:nvPr>
            <p:ph idx="1" type="body"/>
          </p:nvPr>
        </p:nvSpPr>
        <p:spPr>
          <a:xfrm>
            <a:off y="1278520" x="457200"/>
            <a:ext cy="1709999" cx="8229600"/>
          </a:xfrm>
          <a:prstGeom prst="rect">
            <a:avLst/>
          </a:prstGeom>
        </p:spPr>
        <p:txBody>
          <a:bodyPr bIns="91425" rIns="91425" lIns="91425" tIns="91425" anchor="t" anchorCtr="0">
            <a:noAutofit/>
          </a:bodyPr>
          <a:lstStyle/>
          <a:p>
            <a:pPr rtl="0">
              <a:spcBef>
                <a:spcPts val="0"/>
              </a:spcBef>
              <a:buNone/>
            </a:pPr>
            <a:r>
              <a:t/>
            </a:r>
            <a:endParaRPr/>
          </a:p>
          <a:p>
            <a:pPr>
              <a:spcBef>
                <a:spcPts val="0"/>
              </a:spcBef>
              <a:buNone/>
            </a:pPr>
            <a:r>
              <a:rPr sz="2400" lang="en"/>
              <a:t>Design a device or software needed to measure the three major parameters that factor into spasticity: range of motion, velocity, and force</a:t>
            </a:r>
          </a:p>
        </p:txBody>
      </p:sp>
      <p:sp>
        <p:nvSpPr>
          <p:cNvPr id="134" name="Shape 134"/>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6</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101100" x="457200"/>
            <a:ext cy="1013999" cx="7315499"/>
          </a:xfrm>
          <a:prstGeom prst="rect">
            <a:avLst/>
          </a:prstGeom>
        </p:spPr>
        <p:txBody>
          <a:bodyPr bIns="91425" rIns="91425" lIns="91425" tIns="91425" anchor="b" anchorCtr="0">
            <a:noAutofit/>
          </a:bodyPr>
          <a:lstStyle/>
          <a:p>
            <a:pPr>
              <a:spcBef>
                <a:spcPts val="0"/>
              </a:spcBef>
              <a:buNone/>
            </a:pPr>
            <a:r>
              <a:rPr sz="2400" lang="en"/>
              <a:t>Existing Solutions - Electromyography Measurements (EMG)</a:t>
            </a:r>
          </a:p>
        </p:txBody>
      </p:sp>
      <p:pic>
        <p:nvPicPr>
          <p:cNvPr id="140" name="Shape 140"/>
          <p:cNvPicPr preferRelativeResize="0"/>
          <p:nvPr/>
        </p:nvPicPr>
        <p:blipFill>
          <a:blip r:embed="rId3">
            <a:alphaModFix/>
          </a:blip>
          <a:stretch>
            <a:fillRect/>
          </a:stretch>
        </p:blipFill>
        <p:spPr>
          <a:xfrm>
            <a:off y="1462525" x="4327350"/>
            <a:ext cy="3066148" cx="3806469"/>
          </a:xfrm>
          <a:prstGeom prst="rect">
            <a:avLst/>
          </a:prstGeom>
          <a:noFill/>
          <a:ln>
            <a:noFill/>
          </a:ln>
        </p:spPr>
      </p:pic>
      <p:sp>
        <p:nvSpPr>
          <p:cNvPr id="141" name="Shape 141"/>
          <p:cNvSpPr txBox="1"/>
          <p:nvPr/>
        </p:nvSpPr>
        <p:spPr>
          <a:xfrm>
            <a:off y="4613150" x="6141225"/>
            <a:ext cy="382799" cx="1992600"/>
          </a:xfrm>
          <a:prstGeom prst="rect">
            <a:avLst/>
          </a:prstGeom>
          <a:noFill/>
          <a:ln>
            <a:noFill/>
          </a:ln>
        </p:spPr>
        <p:txBody>
          <a:bodyPr bIns="91425" rIns="91425" lIns="91425" tIns="91425" anchor="t" anchorCtr="0">
            <a:noAutofit/>
          </a:bodyPr>
          <a:lstStyle/>
          <a:p>
            <a:pPr rtl="0" lvl="0" indent="0" marL="0">
              <a:lnSpc>
                <a:spcPct val="150000"/>
              </a:lnSpc>
              <a:spcBef>
                <a:spcPts val="0"/>
              </a:spcBef>
              <a:buNone/>
            </a:pPr>
            <a:r>
              <a:rPr sz="1200" lang="en" i="1">
                <a:latin typeface="Times New Roman"/>
                <a:ea typeface="Times New Roman"/>
                <a:cs typeface="Times New Roman"/>
                <a:sym typeface="Times New Roman"/>
              </a:rPr>
              <a:t>Patent US20080312549 A1</a:t>
            </a:r>
          </a:p>
        </p:txBody>
      </p:sp>
      <p:sp>
        <p:nvSpPr>
          <p:cNvPr id="142" name="Shape 142"/>
          <p:cNvSpPr txBox="1"/>
          <p:nvPr/>
        </p:nvSpPr>
        <p:spPr>
          <a:xfrm>
            <a:off y="1495600" x="457200"/>
            <a:ext cy="3000000" cx="3531899"/>
          </a:xfrm>
          <a:prstGeom prst="rect">
            <a:avLst/>
          </a:prstGeom>
          <a:noFill/>
          <a:ln>
            <a:noFill/>
          </a:ln>
        </p:spPr>
        <p:txBody>
          <a:bodyPr bIns="91425" rIns="91425" lIns="91425" tIns="91425" anchor="ctr" anchorCtr="0">
            <a:noAutofit/>
          </a:bodyPr>
          <a:lstStyle/>
          <a:p>
            <a:pPr rtl="0" lvl="0">
              <a:spcBef>
                <a:spcPts val="0"/>
              </a:spcBef>
              <a:buClr>
                <a:srgbClr val="000000"/>
              </a:buClr>
              <a:buSzPct val="61111"/>
              <a:buNone/>
            </a:pPr>
            <a:r>
              <a:rPr b="1" sz="1800" lang="en">
                <a:solidFill>
                  <a:schemeClr val="dk2"/>
                </a:solidFill>
              </a:rPr>
              <a:t>EMG</a:t>
            </a:r>
          </a:p>
          <a:p>
            <a:pPr rtl="0" lvl="0">
              <a:spcBef>
                <a:spcPts val="0"/>
              </a:spcBef>
              <a:buClr>
                <a:srgbClr val="000000"/>
              </a:buClr>
              <a:buNone/>
            </a:pPr>
            <a:r>
              <a:t/>
            </a:r>
            <a:endParaRPr>
              <a:solidFill>
                <a:schemeClr val="dk2"/>
              </a:solidFill>
            </a:endParaRPr>
          </a:p>
          <a:p>
            <a:pPr rtl="0" lvl="0" indent="-317500" marL="457200">
              <a:lnSpc>
                <a:spcPct val="115000"/>
              </a:lnSpc>
              <a:spcBef>
                <a:spcPts val="0"/>
              </a:spcBef>
              <a:buClr>
                <a:schemeClr val="dk2"/>
              </a:buClr>
              <a:buSzPct val="100000"/>
              <a:buFont typeface="Arial"/>
              <a:buChar char="●"/>
            </a:pPr>
            <a:r>
              <a:rPr b="1" lang="en">
                <a:solidFill>
                  <a:schemeClr val="dk2"/>
                </a:solidFill>
              </a:rPr>
              <a:t>Test</a:t>
            </a:r>
            <a:r>
              <a:rPr lang="en">
                <a:solidFill>
                  <a:schemeClr val="dk2"/>
                </a:solidFill>
              </a:rPr>
              <a:t>: </a:t>
            </a:r>
          </a:p>
          <a:p>
            <a:pPr rtl="0" lvl="1" indent="-317500" marL="914400">
              <a:lnSpc>
                <a:spcPct val="115000"/>
              </a:lnSpc>
              <a:spcBef>
                <a:spcPts val="360"/>
              </a:spcBef>
              <a:buClr>
                <a:schemeClr val="dk2"/>
              </a:buClr>
              <a:buSzPct val="100000"/>
              <a:buFont typeface="Courier New"/>
              <a:buChar char="o"/>
            </a:pPr>
            <a:r>
              <a:rPr lang="en">
                <a:solidFill>
                  <a:schemeClr val="dk2"/>
                </a:solidFill>
              </a:rPr>
              <a:t>EMG electrodes and goniometer used on joint</a:t>
            </a:r>
          </a:p>
          <a:p>
            <a:pPr rtl="0" lvl="0" indent="-317500" marL="457200">
              <a:lnSpc>
                <a:spcPct val="115000"/>
              </a:lnSpc>
              <a:spcBef>
                <a:spcPts val="0"/>
              </a:spcBef>
              <a:buClr>
                <a:schemeClr val="dk2"/>
              </a:buClr>
              <a:buSzPct val="100000"/>
              <a:buFont typeface="Arial"/>
              <a:buChar char="●"/>
            </a:pPr>
            <a:r>
              <a:rPr b="1" lang="en">
                <a:solidFill>
                  <a:schemeClr val="dk2"/>
                </a:solidFill>
              </a:rPr>
              <a:t>Results</a:t>
            </a:r>
            <a:r>
              <a:rPr lang="en">
                <a:solidFill>
                  <a:schemeClr val="dk2"/>
                </a:solidFill>
              </a:rPr>
              <a:t>: </a:t>
            </a:r>
          </a:p>
          <a:p>
            <a:pPr rtl="0" lvl="1" indent="-317500" marL="914400">
              <a:lnSpc>
                <a:spcPct val="115000"/>
              </a:lnSpc>
              <a:spcBef>
                <a:spcPts val="360"/>
              </a:spcBef>
              <a:buClr>
                <a:schemeClr val="dk2"/>
              </a:buClr>
              <a:buSzPct val="100000"/>
              <a:buFont typeface="Courier New"/>
              <a:buChar char="o"/>
            </a:pPr>
            <a:r>
              <a:rPr lang="en">
                <a:solidFill>
                  <a:schemeClr val="dk2"/>
                </a:solidFill>
              </a:rPr>
              <a:t>output real-time velocity and angle measurements</a:t>
            </a:r>
          </a:p>
          <a:p>
            <a:pPr rtl="0" lvl="0" indent="-317500" marL="457200">
              <a:lnSpc>
                <a:spcPct val="115000"/>
              </a:lnSpc>
              <a:spcBef>
                <a:spcPts val="0"/>
              </a:spcBef>
              <a:buClr>
                <a:schemeClr val="dk2"/>
              </a:buClr>
              <a:buSzPct val="100000"/>
              <a:buFont typeface="Arial"/>
              <a:buChar char="●"/>
            </a:pPr>
            <a:r>
              <a:rPr b="1" lang="en">
                <a:solidFill>
                  <a:schemeClr val="dk2"/>
                </a:solidFill>
              </a:rPr>
              <a:t>Limitations</a:t>
            </a:r>
            <a:r>
              <a:rPr lang="en">
                <a:solidFill>
                  <a:schemeClr val="dk2"/>
                </a:solidFill>
              </a:rPr>
              <a:t>:</a:t>
            </a:r>
          </a:p>
          <a:p>
            <a:pPr rtl="0" lvl="1" indent="-317500" marL="914400">
              <a:lnSpc>
                <a:spcPct val="115000"/>
              </a:lnSpc>
              <a:spcBef>
                <a:spcPts val="360"/>
              </a:spcBef>
              <a:buClr>
                <a:schemeClr val="dk2"/>
              </a:buClr>
              <a:buSzPct val="100000"/>
              <a:buFont typeface="Courier New"/>
              <a:buChar char="o"/>
            </a:pPr>
            <a:r>
              <a:rPr lang="en">
                <a:solidFill>
                  <a:schemeClr val="dk2"/>
                </a:solidFill>
              </a:rPr>
              <a:t>Fickle system, precise setup. Some setups are static tests for a dynamic process</a:t>
            </a:r>
          </a:p>
        </p:txBody>
      </p:sp>
      <p:sp>
        <p:nvSpPr>
          <p:cNvPr id="143" name="Shape 143"/>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7</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101100" x="381000"/>
            <a:ext cy="1013999" cx="7546199"/>
          </a:xfrm>
          <a:prstGeom prst="rect">
            <a:avLst/>
          </a:prstGeom>
        </p:spPr>
        <p:txBody>
          <a:bodyPr bIns="91425" rIns="91425" lIns="91425" tIns="91425" anchor="b" anchorCtr="0">
            <a:noAutofit/>
          </a:bodyPr>
          <a:lstStyle/>
          <a:p>
            <a:pPr>
              <a:spcBef>
                <a:spcPts val="0"/>
              </a:spcBef>
              <a:buNone/>
            </a:pPr>
            <a:r>
              <a:rPr sz="2600" lang="en"/>
              <a:t>Existing Solutions - Objective Spasticity Measure</a:t>
            </a:r>
          </a:p>
        </p:txBody>
      </p:sp>
      <p:sp>
        <p:nvSpPr>
          <p:cNvPr id="149" name="Shape 149"/>
          <p:cNvSpPr txBox="1"/>
          <p:nvPr>
            <p:ph idx="1" type="body"/>
          </p:nvPr>
        </p:nvSpPr>
        <p:spPr>
          <a:xfrm>
            <a:off y="1259741" x="457200"/>
            <a:ext cy="3630300" cx="8229600"/>
          </a:xfrm>
          <a:prstGeom prst="rect">
            <a:avLst/>
          </a:prstGeom>
        </p:spPr>
        <p:txBody>
          <a:bodyPr bIns="91425" rIns="91425" lIns="91425" tIns="91425" anchor="t" anchorCtr="0">
            <a:noAutofit/>
          </a:bodyPr>
          <a:lstStyle/>
          <a:p>
            <a:pPr rtl="0">
              <a:spcBef>
                <a:spcPts val="0"/>
              </a:spcBef>
              <a:buNone/>
            </a:pPr>
            <a:r>
              <a:rPr b="1" lang="en"/>
              <a:t>Ansari, N. 2007:</a:t>
            </a:r>
          </a:p>
          <a:p>
            <a:pPr rtl="0">
              <a:spcBef>
                <a:spcPts val="0"/>
              </a:spcBef>
              <a:buNone/>
            </a:pPr>
            <a:r>
              <a:t/>
            </a:r>
            <a:endParaRPr/>
          </a:p>
          <a:p>
            <a:pPr rtl="0" lvl="0" indent="-342900" marL="457200">
              <a:lnSpc>
                <a:spcPct val="115000"/>
              </a:lnSpc>
              <a:spcBef>
                <a:spcPts val="0"/>
              </a:spcBef>
              <a:buClr>
                <a:schemeClr val="dk2"/>
              </a:buClr>
              <a:buSzPct val="100000"/>
              <a:buFont typeface="Arial"/>
              <a:buChar char="●"/>
            </a:pPr>
            <a:r>
              <a:rPr b="1" lang="en"/>
              <a:t>Test</a:t>
            </a:r>
            <a:r>
              <a:rPr lang="en"/>
              <a:t>: </a:t>
            </a:r>
          </a:p>
          <a:p>
            <a:pPr rtl="0" lvl="1" indent="-342900" marL="914400">
              <a:lnSpc>
                <a:spcPct val="115000"/>
              </a:lnSpc>
              <a:spcBef>
                <a:spcPts val="0"/>
              </a:spcBef>
              <a:buClr>
                <a:schemeClr val="dk2"/>
              </a:buClr>
              <a:buSzPct val="100000"/>
              <a:buFont typeface="Courier New"/>
              <a:buChar char="o"/>
            </a:pPr>
            <a:r>
              <a:rPr lang="en"/>
              <a:t>Move arm through constant force, measure velocity reduction</a:t>
            </a:r>
          </a:p>
          <a:p>
            <a:pPr rtl="0" lvl="0" indent="-342900" marL="457200">
              <a:lnSpc>
                <a:spcPct val="115000"/>
              </a:lnSpc>
              <a:spcBef>
                <a:spcPts val="0"/>
              </a:spcBef>
              <a:buClr>
                <a:schemeClr val="dk2"/>
              </a:buClr>
              <a:buSzPct val="100000"/>
              <a:buFont typeface="Arial"/>
              <a:buChar char="●"/>
            </a:pPr>
            <a:r>
              <a:rPr b="1" lang="en"/>
              <a:t>Results</a:t>
            </a:r>
            <a:r>
              <a:rPr lang="en"/>
              <a:t>: </a:t>
            </a:r>
          </a:p>
          <a:p>
            <a:pPr rtl="0" lvl="1" indent="-342900" marL="914400">
              <a:lnSpc>
                <a:spcPct val="115000"/>
              </a:lnSpc>
              <a:spcBef>
                <a:spcPts val="0"/>
              </a:spcBef>
              <a:buClr>
                <a:schemeClr val="dk2"/>
              </a:buClr>
              <a:buSzPct val="100000"/>
              <a:buFont typeface="Courier New"/>
              <a:buChar char="o"/>
            </a:pPr>
            <a:r>
              <a:rPr lang="en"/>
              <a:t>Patients with higher spasticity have a higher reduction in velocity</a:t>
            </a:r>
          </a:p>
          <a:p>
            <a:pPr rtl="0" lvl="0" indent="-342900" marL="457200">
              <a:lnSpc>
                <a:spcPct val="115000"/>
              </a:lnSpc>
              <a:spcBef>
                <a:spcPts val="0"/>
              </a:spcBef>
              <a:buClr>
                <a:schemeClr val="dk2"/>
              </a:buClr>
              <a:buSzPct val="100000"/>
              <a:buFont typeface="Arial"/>
              <a:buChar char="●"/>
            </a:pPr>
            <a:r>
              <a:rPr b="1" lang="en"/>
              <a:t>Limitations</a:t>
            </a:r>
            <a:r>
              <a:rPr lang="en"/>
              <a:t>:</a:t>
            </a:r>
          </a:p>
          <a:p>
            <a:pPr rtl="0" lvl="1" indent="-342900" marL="914400">
              <a:lnSpc>
                <a:spcPct val="115000"/>
              </a:lnSpc>
              <a:spcBef>
                <a:spcPts val="0"/>
              </a:spcBef>
              <a:buClr>
                <a:schemeClr val="dk2"/>
              </a:buClr>
              <a:buSzPct val="100000"/>
              <a:buFont typeface="Courier New"/>
              <a:buChar char="o"/>
            </a:pPr>
            <a:r>
              <a:rPr lang="en"/>
              <a:t>Study fails to accurately measure patients in upper ranges of spasticity</a:t>
            </a:r>
          </a:p>
          <a:p>
            <a:pPr lvl="1" indent="-342900" marL="914400">
              <a:lnSpc>
                <a:spcPct val="115000"/>
              </a:lnSpc>
              <a:spcBef>
                <a:spcPts val="0"/>
              </a:spcBef>
              <a:buClr>
                <a:schemeClr val="dk2"/>
              </a:buClr>
              <a:buSzPct val="100000"/>
              <a:buFont typeface="Courier New"/>
              <a:buChar char="o"/>
            </a:pPr>
            <a:r>
              <a:rPr lang="en"/>
              <a:t>Measuring instantaneous velocity with high degree of accuracy is difficult in clinical setting</a:t>
            </a:r>
          </a:p>
        </p:txBody>
      </p:sp>
      <p:sp>
        <p:nvSpPr>
          <p:cNvPr id="150" name="Shape 150"/>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8</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idx="1" type="body"/>
          </p:nvPr>
        </p:nvSpPr>
        <p:spPr>
          <a:xfrm>
            <a:off y="1278516" x="457200"/>
            <a:ext cy="3630300"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b="1" lang="en"/>
              <a:t>Peng, Q. 2011</a:t>
            </a:r>
            <a:r>
              <a:rPr lang="en"/>
              <a:t>:</a:t>
            </a:r>
          </a:p>
          <a:p>
            <a:pPr rtl="0" lvl="0">
              <a:spcBef>
                <a:spcPts val="0"/>
              </a:spcBef>
              <a:buClr>
                <a:schemeClr val="dk1"/>
              </a:buClr>
              <a:buFont typeface="Arial"/>
              <a:buNone/>
            </a:pPr>
            <a:r>
              <a:t/>
            </a:r>
            <a:endParaRPr/>
          </a:p>
          <a:p>
            <a:pPr rtl="0" lvl="0" indent="-342900" marL="457200">
              <a:lnSpc>
                <a:spcPct val="115000"/>
              </a:lnSpc>
              <a:spcBef>
                <a:spcPts val="0"/>
              </a:spcBef>
              <a:buClr>
                <a:schemeClr val="dk2"/>
              </a:buClr>
              <a:buSzPct val="100000"/>
              <a:buFont typeface="Arial"/>
              <a:buChar char="●"/>
            </a:pPr>
            <a:r>
              <a:rPr b="1" lang="en"/>
              <a:t>Test</a:t>
            </a:r>
            <a:r>
              <a:rPr lang="en"/>
              <a:t>:</a:t>
            </a:r>
          </a:p>
          <a:p>
            <a:pPr rtl="0" lvl="1" indent="-342900" marL="914400">
              <a:lnSpc>
                <a:spcPct val="115000"/>
              </a:lnSpc>
              <a:spcBef>
                <a:spcPts val="0"/>
              </a:spcBef>
              <a:buClr>
                <a:schemeClr val="dk2"/>
              </a:buClr>
              <a:buSzPct val="100000"/>
              <a:buFont typeface="Courier New"/>
              <a:buChar char="o"/>
            </a:pPr>
            <a:r>
              <a:rPr lang="en"/>
              <a:t>Move ankle joint up and down through its range of motion, measuring force and orientation</a:t>
            </a:r>
          </a:p>
          <a:p>
            <a:pPr rtl="0" lvl="0" indent="-342900" marL="457200">
              <a:lnSpc>
                <a:spcPct val="115000"/>
              </a:lnSpc>
              <a:spcBef>
                <a:spcPts val="0"/>
              </a:spcBef>
              <a:buClr>
                <a:schemeClr val="dk2"/>
              </a:buClr>
              <a:buSzPct val="100000"/>
              <a:buFont typeface="Arial"/>
              <a:buChar char="●"/>
            </a:pPr>
            <a:r>
              <a:rPr b="1" lang="en"/>
              <a:t>Results</a:t>
            </a:r>
            <a:r>
              <a:rPr lang="en"/>
              <a:t>:</a:t>
            </a:r>
          </a:p>
          <a:p>
            <a:pPr rtl="0" lvl="1" indent="-342900" marL="914400">
              <a:lnSpc>
                <a:spcPct val="115000"/>
              </a:lnSpc>
              <a:spcBef>
                <a:spcPts val="0"/>
              </a:spcBef>
              <a:buClr>
                <a:schemeClr val="dk2"/>
              </a:buClr>
              <a:buSzPct val="100000"/>
              <a:buFont typeface="Courier New"/>
              <a:buChar char="o"/>
            </a:pPr>
            <a:r>
              <a:rPr lang="en"/>
              <a:t>Plot force vs. angle and observe “catch”</a:t>
            </a:r>
          </a:p>
          <a:p>
            <a:pPr rtl="0" lvl="0" indent="-342900" marL="457200">
              <a:lnSpc>
                <a:spcPct val="115000"/>
              </a:lnSpc>
              <a:spcBef>
                <a:spcPts val="0"/>
              </a:spcBef>
              <a:buClr>
                <a:schemeClr val="dk2"/>
              </a:buClr>
              <a:buSzPct val="100000"/>
              <a:buFont typeface="Arial"/>
              <a:buChar char="●"/>
            </a:pPr>
            <a:r>
              <a:rPr b="1" lang="en"/>
              <a:t>Limitations</a:t>
            </a:r>
            <a:r>
              <a:rPr lang="en"/>
              <a:t>:</a:t>
            </a:r>
          </a:p>
          <a:p>
            <a:pPr rtl="0" lvl="1" indent="-342900" marL="914400">
              <a:lnSpc>
                <a:spcPct val="115000"/>
              </a:lnSpc>
              <a:spcBef>
                <a:spcPts val="0"/>
              </a:spcBef>
              <a:buClr>
                <a:schemeClr val="dk2"/>
              </a:buClr>
              <a:buSzPct val="100000"/>
              <a:buFont typeface="Courier New"/>
              <a:buChar char="o"/>
            </a:pPr>
            <a:r>
              <a:rPr lang="en"/>
              <a:t>Provided comprehensive data, but failed to arrive at measurable scale to quantify degree of spasticity</a:t>
            </a:r>
          </a:p>
          <a:p>
            <a:pPr>
              <a:spcBef>
                <a:spcPts val="0"/>
              </a:spcBef>
              <a:buNone/>
            </a:pPr>
            <a:r>
              <a:t/>
            </a:r>
            <a:endParaRPr/>
          </a:p>
        </p:txBody>
      </p:sp>
      <p:sp>
        <p:nvSpPr>
          <p:cNvPr id="156" name="Shape 156"/>
          <p:cNvSpPr txBox="1"/>
          <p:nvPr>
            <p:ph type="title"/>
          </p:nvPr>
        </p:nvSpPr>
        <p:spPr>
          <a:xfrm>
            <a:off y="101100" x="381000"/>
            <a:ext cy="1013999" cx="7546199"/>
          </a:xfrm>
          <a:prstGeom prst="rect">
            <a:avLst/>
          </a:prstGeom>
        </p:spPr>
        <p:txBody>
          <a:bodyPr bIns="91425" rIns="91425" lIns="91425" tIns="91425" anchor="b" anchorCtr="0">
            <a:noAutofit/>
          </a:bodyPr>
          <a:lstStyle/>
          <a:p>
            <a:pPr rtl="0" lvl="0">
              <a:spcBef>
                <a:spcPts val="0"/>
              </a:spcBef>
              <a:buNone/>
            </a:pPr>
            <a:r>
              <a:rPr sz="2600" lang="en"/>
              <a:t>Existing Solutions - Objective Spasticity Measure</a:t>
            </a:r>
          </a:p>
        </p:txBody>
      </p:sp>
      <p:sp>
        <p:nvSpPr>
          <p:cNvPr id="157" name="Shape 157"/>
          <p:cNvSpPr txBox="1"/>
          <p:nvPr/>
        </p:nvSpPr>
        <p:spPr>
          <a:xfrm>
            <a:off y="4659175" x="8165775"/>
            <a:ext cy="394200" cx="741599"/>
          </a:xfrm>
          <a:prstGeom prst="rect">
            <a:avLst/>
          </a:prstGeom>
          <a:noFill/>
          <a:ln>
            <a:noFill/>
          </a:ln>
        </p:spPr>
        <p:txBody>
          <a:bodyPr bIns="91425" rIns="91425" lIns="91425" tIns="91425" anchor="t" anchorCtr="0">
            <a:noAutofit/>
          </a:bodyPr>
          <a:lstStyle/>
          <a:p>
            <a:pPr algn="r" rtl="0" lvl="0">
              <a:spcBef>
                <a:spcPts val="0"/>
              </a:spcBef>
              <a:buNone/>
            </a:pPr>
            <a:r>
              <a:rPr lang="en"/>
              <a:t>9</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