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A802F2-17F5-4AD4-80FA-3F626834A1DD}">
  <a:tblStyle styleId="{6FA802F2-17F5-4AD4-80FA-3F626834A1DD}" styleName="Table_0"/>
  <a:tblStyle styleId="{AE496AB0-1168-423B-AFFF-D1432C978C67}" styleName="Table_1"/>
  <a:tblStyle styleId="{D42EA66E-D4E3-479A-94BF-AD99C4A33383}" styleName="Table_2"/>
  <a:tblStyle styleId="{3FD75BC0-6183-4119-83FC-CF7BAB73303B}" styleName="Table_3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6272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26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257089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right side, put Engsberg plots for control, spastic</a:t>
            </a:r>
          </a:p>
        </p:txBody>
      </p:sp>
    </p:spTree>
    <p:extLst>
      <p:ext uri="{BB962C8B-B14F-4D97-AF65-F5344CB8AC3E}">
        <p14:creationId xmlns:p14="http://schemas.microsoft.com/office/powerpoint/2010/main" val="4170360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 shading/lines</a:t>
            </a:r>
          </a:p>
        </p:txBody>
      </p:sp>
    </p:spTree>
    <p:extLst>
      <p:ext uri="{BB962C8B-B14F-4D97-AF65-F5344CB8AC3E}">
        <p14:creationId xmlns:p14="http://schemas.microsoft.com/office/powerpoint/2010/main" val="3078029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have Engsberg plot on right, show spastic data as well, y axis should say “work”</a:t>
            </a:r>
          </a:p>
        </p:txBody>
      </p:sp>
    </p:spTree>
    <p:extLst>
      <p:ext uri="{BB962C8B-B14F-4D97-AF65-F5344CB8AC3E}">
        <p14:creationId xmlns:p14="http://schemas.microsoft.com/office/powerpoint/2010/main" val="373857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08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mention a couple important safety </a:t>
            </a:r>
          </a:p>
        </p:txBody>
      </p:sp>
    </p:spTree>
    <p:extLst>
      <p:ext uri="{BB962C8B-B14F-4D97-AF65-F5344CB8AC3E}">
        <p14:creationId xmlns:p14="http://schemas.microsoft.com/office/powerpoint/2010/main" val="989446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did prototype succeed at? mention prototype failures. what are future directions?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exceed expectation in terms of how far along we progressed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include final cost, include something on customer base</a:t>
            </a:r>
          </a:p>
        </p:txBody>
      </p:sp>
    </p:spTree>
    <p:extLst>
      <p:ext uri="{BB962C8B-B14F-4D97-AF65-F5344CB8AC3E}">
        <p14:creationId xmlns:p14="http://schemas.microsoft.com/office/powerpoint/2010/main" val="68306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make teamwork and learned to more specific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For it to be IP, it has to be considered useful, new and nonobvious</a:t>
            </a:r>
          </a:p>
        </p:txBody>
      </p:sp>
    </p:spTree>
    <p:extLst>
      <p:ext uri="{BB962C8B-B14F-4D97-AF65-F5344CB8AC3E}">
        <p14:creationId xmlns:p14="http://schemas.microsoft.com/office/powerpoint/2010/main" val="1536020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480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29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Tony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Incorporate MAS into need</a:t>
            </a:r>
          </a:p>
        </p:txBody>
      </p:sp>
    </p:spTree>
    <p:extLst>
      <p:ext uri="{BB962C8B-B14F-4D97-AF65-F5344CB8AC3E}">
        <p14:creationId xmlns:p14="http://schemas.microsoft.com/office/powerpoint/2010/main" val="44770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right side, present Engsberg method-- new gold standard if our device works...</a:t>
            </a:r>
          </a:p>
        </p:txBody>
      </p:sp>
    </p:spTree>
    <p:extLst>
      <p:ext uri="{BB962C8B-B14F-4D97-AF65-F5344CB8AC3E}">
        <p14:creationId xmlns:p14="http://schemas.microsoft.com/office/powerpoint/2010/main" val="105386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116799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combine into 1-2 slide, point out some important things</a:t>
            </a:r>
          </a:p>
        </p:txBody>
      </p:sp>
    </p:spTree>
    <p:extLst>
      <p:ext uri="{BB962C8B-B14F-4D97-AF65-F5344CB8AC3E}">
        <p14:creationId xmlns:p14="http://schemas.microsoft.com/office/powerpoint/2010/main" val="304132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Olivia</a:t>
            </a:r>
          </a:p>
        </p:txBody>
      </p:sp>
    </p:spTree>
    <p:extLst>
      <p:ext uri="{BB962C8B-B14F-4D97-AF65-F5344CB8AC3E}">
        <p14:creationId xmlns:p14="http://schemas.microsoft.com/office/powerpoint/2010/main" val="96139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64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RIght side; put table there. part name, price, company/manufacturer.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Talk through the materials for the design, shape retaining plastic for the cuff and ABS plastic for the rest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screw for different sizes,compatible for limbs of any size circumference range. wrists range:13-20cm, ankle range 20-35cm in circumference. so one cuff will be 13 cm and the other 20cm in length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relative dimension: handle: 8x8x5cm, cuff, 5cm wide and like 8cm tall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01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116087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8" name="Shape 7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4" name="Shape 84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1665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Spasticity Quantification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85800" y="2395565"/>
            <a:ext cx="6400799" cy="158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Tony Wang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with Olivia Sutton and Charles Wu</a:t>
            </a:r>
          </a:p>
          <a:p>
            <a:pPr rtl="0">
              <a:spcBef>
                <a:spcPts val="0"/>
              </a:spcBef>
              <a:buNone/>
            </a:pPr>
            <a:endParaRPr sz="800"/>
          </a:p>
          <a:p>
            <a:pPr rtl="0">
              <a:spcBef>
                <a:spcPts val="0"/>
              </a:spcBef>
              <a:buNone/>
            </a:pPr>
            <a:r>
              <a:rPr lang="en" sz="1400" b="1"/>
              <a:t>Group 11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b="1"/>
              <a:t>Final Presentation</a:t>
            </a:r>
          </a:p>
          <a:p>
            <a:pPr>
              <a:spcBef>
                <a:spcPts val="0"/>
              </a:spcBef>
              <a:buNone/>
            </a:pPr>
            <a:r>
              <a:rPr lang="en" sz="1400" b="1"/>
              <a:t>December 5, 2014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Circuit Diagram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837" y="1188625"/>
            <a:ext cx="5368225" cy="39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Collecting Data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58" y="1364450"/>
            <a:ext cx="4840390" cy="36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258" y="2313212"/>
            <a:ext cx="3379340" cy="237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1250" y="0"/>
            <a:ext cx="3379340" cy="23132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5866075" y="4693050"/>
            <a:ext cx="2283600" cy="5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i="1"/>
              <a:t>Engsberg et al. (1996). Archives of Physical Medicine and Rehabilitation.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Calculating Work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450" y="1267377"/>
            <a:ext cx="5057000" cy="37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/>
              <a:t>Linearization (Spasticity Value)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62" y="1230275"/>
            <a:ext cx="5142375" cy="385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250" y="1398700"/>
            <a:ext cx="3666549" cy="270166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5320450" y="4750000"/>
            <a:ext cx="1351500" cy="36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* hypothetical data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092725" y="4174000"/>
            <a:ext cx="2283600" cy="5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i="1"/>
              <a:t>Engsberg et al. (1996). Archives of Physical Medicine and Rehabilitation.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l="13807" t="15247"/>
          <a:stretch/>
        </p:blipFill>
        <p:spPr>
          <a:xfrm>
            <a:off x="2991322" y="0"/>
            <a:ext cx="376742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4900"/>
            <a:ext cx="8229600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Safety and Ethical Considerations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170875"/>
            <a:ext cx="8229600" cy="401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b="1"/>
              <a:t>Chemical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Use of alkaline batteries presents unlikely risks of exposure to dangerous chemicals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Battery usage warnings included with device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b="1"/>
              <a:t>Electrical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Water exposure presents unlikely risk of sparks or shorting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Waterproofing will occur, isolating electronics from the elements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b="1"/>
              <a:t>Mechanical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Incorrect testing methods can cause injury to the physician or patient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Thorough video and written instructions for device usage will be included with device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b="1"/>
              <a:t>Diagnostic</a:t>
            </a:r>
            <a:r>
              <a:rPr lang="en"/>
              <a:t>	</a:t>
            </a:r>
          </a:p>
          <a:p>
            <a:pPr marL="914400" lvl="1" indent="-3429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Incorrect testing without retesting or incorrect data interpretation could lead to unnecessary side effects of an incorrect diagnosis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Prototype accomplished: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Measured force, angle, and velocity accurately and precisely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Integrated three components together and used novel methodology to quantify spasticity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Durable, portable design and intuitive to use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Costs only $74.39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0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Intellectual Property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Physical Device: Utility Patent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Method of spasticity quantification: Utility Patent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Software: Trade Secret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Distribution channel initially through hospitals, physicians, clinics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Learned to: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Assemble a team of diverse talents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Communicate professionally with professors and companies to help with custom parts, resolve technical issues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800"/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Things we would have changed: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Avoid constricting ourselves to one original idea</a:t>
            </a:r>
          </a:p>
          <a:p>
            <a:pPr marL="1371600" lvl="2" indent="-3429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/>
              <a:t>Most intuitive design is not the always the best design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800"/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Future directions: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Conduct clinical trials to differentiate between different spasticity levels</a:t>
            </a:r>
          </a:p>
          <a:p>
            <a:pPr marL="914400" lvl="1" indent="-3429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Client wishes to further develop and market device, with our group retaining 60% of all future profits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83225" y="137256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Dr. Jack Engsberg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Olivia Sutton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Charles Wu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Dr. Joseph Klaesner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Anna Boone 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Dr. John Standeven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Rebecca Gilson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Patricia Widder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Need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75251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Millions of people in the United States alone have some degree of muscle spasticity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Can result from cerebral palsy, seizures, injuries to brain or spinal cord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Characterized by the velocity-dependent resistance of muscle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Must be able to measure muscle spasticity to determine patient-specific treatment options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Physical therapy</a:t>
            </a:r>
          </a:p>
          <a:p>
            <a:pPr marL="914400" lvl="1" indent="-3429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Pharmacological drugs to reduce spasticity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Current Methods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1875" y="1309675"/>
            <a:ext cx="4223999" cy="337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b="1" dirty="0"/>
              <a:t>Modified Ashworth </a:t>
            </a:r>
            <a:r>
              <a:rPr lang="en" b="1" dirty="0">
                <a:solidFill>
                  <a:srgbClr val="1F497D"/>
                </a:solidFill>
              </a:rPr>
              <a:t>Scale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b="1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b="1" dirty="0"/>
              <a:t>Description: </a:t>
            </a:r>
            <a:r>
              <a:rPr lang="en" dirty="0"/>
              <a:t>Current standard examination that qualitatively characterizes spasticity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b="1" dirty="0"/>
              <a:t>Pros: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Cheap, convenient, easy, versatile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b="1" dirty="0"/>
              <a:t>Cons</a:t>
            </a:r>
            <a:r>
              <a:rPr lang="en" dirty="0"/>
              <a:t>: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Very inaccurate and unrepeatable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Hard to gain the intuition required to perform well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582565" y="1309675"/>
            <a:ext cx="4223999" cy="337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1F497D"/>
                </a:solidFill>
              </a:rPr>
              <a:t>“Engsberg Method”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1" dirty="0">
              <a:solidFill>
                <a:srgbClr val="1F497D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1F497D"/>
                </a:solidFill>
              </a:rPr>
              <a:t>Description: </a:t>
            </a:r>
            <a:r>
              <a:rPr lang="en" sz="1800" dirty="0">
                <a:solidFill>
                  <a:srgbClr val="1F497D"/>
                </a:solidFill>
              </a:rPr>
              <a:t>KinCom dynamometer was used to measure force, range of motion, and velocity to quantitatively characterize spasticity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rgbClr val="1F497D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1F497D"/>
                </a:solidFill>
              </a:rPr>
              <a:t>Pros: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1F497D"/>
                </a:solidFill>
              </a:rPr>
              <a:t>Objective, accurate, reproducible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rgbClr val="1F497D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1F497D"/>
                </a:solidFill>
              </a:rPr>
              <a:t>Cons</a:t>
            </a:r>
            <a:r>
              <a:rPr lang="en" sz="1800" dirty="0">
                <a:solidFill>
                  <a:srgbClr val="1F497D"/>
                </a:solidFill>
              </a:rPr>
              <a:t>: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1F497D"/>
                </a:solidFill>
              </a:rPr>
              <a:t>KinCom is not portable, expensive, occupies large space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238975" y="4670975"/>
            <a:ext cx="2283600" cy="5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i="1"/>
              <a:t>Engsberg et al. (1996). Archives of Physical Medicine and Rehabilitation.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 Scope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Design a device (hardward + software) that: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Measures resistance to movement (force), range of motion (angle), and velocity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Incorporates three parameters into one final spasticity value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Is accurate, reliable, and reproducible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Is low cost to build</a:t>
            </a:r>
          </a:p>
          <a:p>
            <a:pPr marL="914400" lvl="1" indent="-3429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Is portable, small, light-weight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Analysis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graphicFrame>
        <p:nvGraphicFramePr>
          <p:cNvPr id="128" name="Shape 128"/>
          <p:cNvGraphicFramePr/>
          <p:nvPr/>
        </p:nvGraphicFramePr>
        <p:xfrm>
          <a:off x="246675" y="1315200"/>
          <a:ext cx="8755350" cy="3729990"/>
        </p:xfrm>
        <a:graphic>
          <a:graphicData uri="http://schemas.openxmlformats.org/drawingml/2006/table">
            <a:tbl>
              <a:tblPr>
                <a:noFill/>
                <a:tableStyleId>{6FA802F2-17F5-4AD4-80FA-3F626834A1DD}</a:tableStyleId>
              </a:tblPr>
              <a:tblGrid>
                <a:gridCol w="2249950"/>
                <a:gridCol w="3271300"/>
                <a:gridCol w="3234100"/>
              </a:tblGrid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Original Specification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Outcome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Cost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$200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$74.39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Portability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Lasts at least 10 hours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Lasts 27 hr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Accuracy of FSR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±1N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±0.2N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Accuracy of Accelerometer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±0.05g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±0.0153g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Accuracy of Velocity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5%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2.5%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Reliability of FSR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10% between trials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2% between trials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Reliability of Accelerometer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10% between trials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0.28% between trials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Size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21.6cm x 19cm x 5cm (average size of a physician’s coat pocket)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13.5cm x 8cm x 8cm and can be disassembled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Analysis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graphicFrame>
        <p:nvGraphicFramePr>
          <p:cNvPr id="135" name="Shape 135"/>
          <p:cNvGraphicFramePr/>
          <p:nvPr>
            <p:extLst>
              <p:ext uri="{D42A27DB-BD31-4B8C-83A1-F6EECF244321}">
                <p14:modId xmlns:p14="http://schemas.microsoft.com/office/powerpoint/2010/main" val="936556276"/>
              </p:ext>
            </p:extLst>
          </p:nvPr>
        </p:nvGraphicFramePr>
        <p:xfrm>
          <a:off x="246675" y="1224768"/>
          <a:ext cx="8755350" cy="3876110"/>
        </p:xfrm>
        <a:graphic>
          <a:graphicData uri="http://schemas.openxmlformats.org/drawingml/2006/table">
            <a:tbl>
              <a:tblPr>
                <a:noFill/>
                <a:tableStyleId>{AE496AB0-1168-423B-AFFF-D1432C978C67}</a:tableStyleId>
              </a:tblPr>
              <a:tblGrid>
                <a:gridCol w="1757600"/>
                <a:gridCol w="3407500"/>
                <a:gridCol w="3590250"/>
              </a:tblGrid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Original Specification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Outcome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1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Weight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0.5 kg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0.432 kg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Training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10 minutes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10 minutes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Versatility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Accommodate limb size of 15 cm to 45 cm in circumference. Measure force from 0N to 200N.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Accommodates limb size of 13cm to 35cm in circumference. Measures forces from 0N to 200N.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Durability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Withstand 200N in compression and 30N in tension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Withstands &gt; 200N in compression and 60.48N in tension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Ease of Use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Duration &lt; 10 minutes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Depends on # of tests, but likely &lt; 10 min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Frequency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&gt; 10 Hz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10 Hz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Power Consumption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1 W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0.25W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Range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5 m away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10 m away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Memory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2 kilobytes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 kilobytes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Bandwidth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 2 Mbps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2 Mbps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Final Product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40" y="1328755"/>
            <a:ext cx="6464920" cy="363030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Final Design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9200"/>
            <a:ext cx="5743575" cy="392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Shape 151"/>
          <p:cNvGraphicFramePr/>
          <p:nvPr/>
        </p:nvGraphicFramePr>
        <p:xfrm>
          <a:off x="5765425" y="1333500"/>
          <a:ext cx="3281475" cy="3332607"/>
        </p:xfrm>
        <a:graphic>
          <a:graphicData uri="http://schemas.openxmlformats.org/drawingml/2006/table">
            <a:tbl>
              <a:tblPr>
                <a:noFill/>
                <a:tableStyleId>{D42EA66E-D4E3-479A-94BF-AD99C4A33383}</a:tableStyleId>
              </a:tblPr>
              <a:tblGrid>
                <a:gridCol w="1567350"/>
                <a:gridCol w="596650"/>
                <a:gridCol w="1117475"/>
              </a:tblGrid>
              <a:tr h="3905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Part</a:t>
                      </a:r>
                    </a:p>
                  </a:txBody>
                  <a:tcPr marL="28575" marR="28575" marT="19050" marB="1905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Cost </a:t>
                      </a:r>
                    </a:p>
                  </a:txBody>
                  <a:tcPr marL="28575" marR="28575" marT="19050" marB="1905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Manufacturer</a:t>
                      </a:r>
                    </a:p>
                  </a:txBody>
                  <a:tcPr marL="28575" marR="28575" marT="19050" marB="1905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Handle including Battery Cover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$12.09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Proto Labs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Handle Assembly Glue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$0.03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IPS Corporation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Velcro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$0.56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VELCRO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Flexible Cuff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$3.50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Inventables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Female Screw Post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$2.35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Proto Labs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Male Screw Piece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$4.46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Proto Labs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Elastic Strap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$0.30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Dritz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Double Sided Tape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$0.42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3M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Screws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$0.54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Grainger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/>
                        <a:t>TOTAL:</a:t>
                      </a:r>
                    </a:p>
                  </a:txBody>
                  <a:tcPr marL="28575" marR="28575" marT="19050" marB="1905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/>
                        <a:t>$24.25</a:t>
                      </a:r>
                    </a:p>
                  </a:txBody>
                  <a:tcPr marL="28575" marR="28575" marT="19050" marB="1905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 </a:t>
                      </a:r>
                    </a:p>
                  </a:txBody>
                  <a:tcPr marL="28575" marR="28575" marT="19050" marB="1905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Software General Layout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50" y="1456511"/>
            <a:ext cx="5205186" cy="3159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9" name="Shape 159"/>
          <p:cNvGraphicFramePr/>
          <p:nvPr/>
        </p:nvGraphicFramePr>
        <p:xfrm>
          <a:off x="5656487" y="1507737"/>
          <a:ext cx="3213125" cy="3082508"/>
        </p:xfrm>
        <a:graphic>
          <a:graphicData uri="http://schemas.openxmlformats.org/drawingml/2006/table">
            <a:tbl>
              <a:tblPr>
                <a:noFill/>
                <a:tableStyleId>{3FD75BC0-6183-4119-83FC-CF7BAB73303B}</a:tableStyleId>
              </a:tblPr>
              <a:tblGrid>
                <a:gridCol w="1392825"/>
                <a:gridCol w="668275"/>
                <a:gridCol w="1152025"/>
              </a:tblGrid>
              <a:tr h="4467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Part</a:t>
                      </a:r>
                    </a:p>
                  </a:txBody>
                  <a:tcPr marL="28575" marR="28575" marT="19050" marB="1905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Cost </a:t>
                      </a:r>
                    </a:p>
                  </a:txBody>
                  <a:tcPr marL="28575" marR="28575" marT="19050" marB="1905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Manufacturer</a:t>
                      </a:r>
                    </a:p>
                  </a:txBody>
                  <a:tcPr marL="28575" marR="28575" marT="19050" marB="1905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Arduino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$19.99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Arduino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19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Battery Terminal Connector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$1.29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Sparkfun Electronics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Bluetooth Module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$6.65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Bluetooth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Wire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$0.08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Radioshack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Accelerometer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$14.95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Sparkfun Electronics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Force Transducer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$5.50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Interlink Electronics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Battery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$1.68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Energizer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/>
                        <a:t>TOTAL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/>
                        <a:t>$50.14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 </a:t>
                      </a:r>
                    </a:p>
                  </a:txBody>
                  <a:tcPr marL="28575" marR="28575" marT="19050" marB="190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Office PowerPoint</Application>
  <PresentationFormat>On-screen Show (16:9)</PresentationFormat>
  <Paragraphs>264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Courier New</vt:lpstr>
      <vt:lpstr>Wingdings</vt:lpstr>
      <vt:lpstr>lesson-plan</vt:lpstr>
      <vt:lpstr>Spasticity Quantification</vt:lpstr>
      <vt:lpstr>The Need</vt:lpstr>
      <vt:lpstr>Current Methods</vt:lpstr>
      <vt:lpstr>Project Scope</vt:lpstr>
      <vt:lpstr>Design Analysis</vt:lpstr>
      <vt:lpstr>Design Analysis</vt:lpstr>
      <vt:lpstr>Final Product</vt:lpstr>
      <vt:lpstr>Final Design</vt:lpstr>
      <vt:lpstr>Software General Layout</vt:lpstr>
      <vt:lpstr>Circuit Diagram</vt:lpstr>
      <vt:lpstr>Collecting Data</vt:lpstr>
      <vt:lpstr>Calculating Work</vt:lpstr>
      <vt:lpstr>Linearization (Spasticity Value)</vt:lpstr>
      <vt:lpstr>PowerPoint Presentation</vt:lpstr>
      <vt:lpstr>Safety and Ethical Considerations</vt:lpstr>
      <vt:lpstr>Conclusions</vt:lpstr>
      <vt:lpstr>Conclusions</vt:lpstr>
      <vt:lpstr>Acknowledgements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Spasticity Quantification</dc:title>
  <dc:creator>Tony Wang</dc:creator>
  <cp:lastModifiedBy>Tony Wang</cp:lastModifiedBy>
  <cp:revision>1</cp:revision>
  <dcterms:modified xsi:type="dcterms:W3CDTF">2014-12-05T16:21:56Z</dcterms:modified>
</cp:coreProperties>
</file>